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55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5397117"/>
            <a:ext cx="9144000" cy="146088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3146" y="243331"/>
            <a:ext cx="11725706" cy="770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78228" y="1449069"/>
            <a:ext cx="9225915" cy="1638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ioco.ru/Media/Default/Documents/%D0%92%D0%9F%D0%A0-2023/VPR_BI-7_DEMO_2023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ioco.ru/Media/Default/Documents/%D0%92%D0%9F%D0%A0-2023/VPR_BI-8_DEMO_2023_%D0%BB%D0%B8%D0%BD%D0%B5%D0%B9%D0%BD%D0%B0%D1%8F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mailto:vprhelp@fioco.r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ioco.ru/obraztsi_i_opisaniya_vpr_2023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5754" y="3677970"/>
            <a:ext cx="8326755" cy="1336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17545" marR="5080" indent="-3205480">
              <a:lnSpc>
                <a:spcPct val="153600"/>
              </a:lnSpc>
              <a:spcBef>
                <a:spcPts val="95"/>
              </a:spcBef>
            </a:pPr>
            <a:r>
              <a:rPr sz="2800" b="1" spc="-5" dirty="0">
                <a:solidFill>
                  <a:srgbClr val="1F487C"/>
                </a:solidFill>
                <a:latin typeface="Calibri"/>
                <a:cs typeface="Calibri"/>
              </a:rPr>
              <a:t>ПРОВЕДЕНИЕ ВСЕРОССИЙСКИХ ПРОВЕРОЧНЫХ </a:t>
            </a:r>
            <a:r>
              <a:rPr sz="2800" b="1" spc="-50" dirty="0">
                <a:solidFill>
                  <a:srgbClr val="1F487C"/>
                </a:solidFill>
                <a:latin typeface="Calibri"/>
                <a:cs typeface="Calibri"/>
              </a:rPr>
              <a:t>РАБОТ </a:t>
            </a:r>
            <a:r>
              <a:rPr sz="2800" b="1" spc="-6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1F487C"/>
                </a:solidFill>
                <a:latin typeface="Calibri"/>
                <a:cs typeface="Calibri"/>
              </a:rPr>
              <a:t>В</a:t>
            </a:r>
            <a:r>
              <a:rPr sz="2800" b="1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1F487C"/>
                </a:solidFill>
                <a:latin typeface="Calibri"/>
                <a:cs typeface="Calibri"/>
              </a:rPr>
              <a:t>2024</a:t>
            </a:r>
            <a:r>
              <a:rPr sz="2800" b="1" spc="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55" dirty="0">
                <a:solidFill>
                  <a:srgbClr val="1F487C"/>
                </a:solidFill>
                <a:latin typeface="Calibri"/>
                <a:cs typeface="Calibri"/>
              </a:rPr>
              <a:t>ГОДУ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5524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ФОРМИРОВАНИЕ</a:t>
            </a:r>
            <a:r>
              <a:rPr spc="-10" dirty="0"/>
              <a:t> </a:t>
            </a:r>
            <a:r>
              <a:rPr spc="-5" dirty="0"/>
              <a:t>ЗАЯВКИ</a:t>
            </a:r>
            <a:r>
              <a:rPr spc="-10" dirty="0"/>
              <a:t> </a:t>
            </a:r>
            <a:r>
              <a:rPr dirty="0"/>
              <a:t>НА</a:t>
            </a:r>
            <a:r>
              <a:rPr spc="-10" dirty="0"/>
              <a:t> </a:t>
            </a:r>
            <a:r>
              <a:rPr spc="-15" dirty="0"/>
              <a:t>УЧАСТИЕ </a:t>
            </a:r>
            <a:r>
              <a:rPr dirty="0"/>
              <a:t>ВПР</a:t>
            </a:r>
          </a:p>
          <a:p>
            <a:pPr marL="786765">
              <a:lnSpc>
                <a:spcPct val="100000"/>
              </a:lnSpc>
              <a:spcBef>
                <a:spcPts val="105"/>
              </a:spcBef>
              <a:tabLst>
                <a:tab pos="10993120" algn="l"/>
              </a:tabLst>
            </a:pPr>
            <a:r>
              <a:rPr sz="2000" u="heavy" spc="-5" dirty="0">
                <a:solidFill>
                  <a:srgbClr val="000000"/>
                </a:solidFill>
                <a:uFill>
                  <a:solidFill>
                    <a:srgbClr val="94B3D6"/>
                  </a:solidFill>
                </a:uFill>
              </a:rPr>
              <a:t> 	</a:t>
            </a:r>
            <a:r>
              <a:rPr sz="2000" spc="-5" dirty="0">
                <a:solidFill>
                  <a:srgbClr val="000000"/>
                </a:solidFill>
              </a:rPr>
              <a:t> </a:t>
            </a:r>
            <a:r>
              <a:rPr sz="2000" spc="-150" dirty="0">
                <a:solidFill>
                  <a:srgbClr val="000000"/>
                </a:solidFill>
              </a:rPr>
              <a:t> </a:t>
            </a:r>
            <a:r>
              <a:rPr sz="2000" spc="-5" dirty="0">
                <a:solidFill>
                  <a:srgbClr val="000000"/>
                </a:solidFill>
              </a:rPr>
              <a:t>10</a:t>
            </a:r>
            <a:r>
              <a:rPr sz="2000" spc="-5" dirty="0">
                <a:solidFill>
                  <a:srgbClr val="A6A6A6"/>
                </a:solidFill>
              </a:rPr>
              <a:t>/18</a:t>
            </a:r>
            <a:endParaRPr sz="2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11" cy="754395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78228" y="1449069"/>
          <a:ext cx="9206865" cy="16255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82160"/>
                <a:gridCol w="1591310"/>
                <a:gridCol w="3033395"/>
              </a:tblGrid>
              <a:tr h="949959">
                <a:tc>
                  <a:txBody>
                    <a:bodyPr/>
                    <a:lstStyle/>
                    <a:p>
                      <a:pPr marL="63500" marR="3683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Формирование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заявки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от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ОО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на участие в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ВПР,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том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числе в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компьютерной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форме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1800" spc="-3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ЛК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ОО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ФИС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ОКО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18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09.02.2024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Федеральный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организатор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ОО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75640">
                <a:tc>
                  <a:txBody>
                    <a:bodyPr/>
                    <a:lstStyle/>
                    <a:p>
                      <a:pPr marL="63500" marR="16256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Мониторинг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формирования заявки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от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ОО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на </a:t>
                      </a:r>
                      <a:r>
                        <a:rPr sz="1800" spc="-3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участие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ВПР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18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09.02.2024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Региональные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координаторы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578228" y="3141345"/>
          <a:ext cx="9221468" cy="3036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96765"/>
                <a:gridCol w="1586864"/>
                <a:gridCol w="3037839"/>
              </a:tblGrid>
              <a:tr h="949959">
                <a:tc>
                  <a:txBody>
                    <a:bodyPr/>
                    <a:lstStyle/>
                    <a:p>
                      <a:pPr marL="63500" marR="44132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Предоставление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сводной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заявки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от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ОО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на </a:t>
                      </a:r>
                      <a:r>
                        <a:rPr sz="1800" spc="-3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участие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ВПР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для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уточнения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и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корректировки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18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14.02.2024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Федеральный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организатор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1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26920">
                <a:tc>
                  <a:txBody>
                    <a:bodyPr/>
                    <a:lstStyle/>
                    <a:p>
                      <a:pPr marL="63500" marR="1524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Сбор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заявок на участие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ОО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 ВПР в 2024 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году </a:t>
                      </a:r>
                      <a:r>
                        <a:rPr sz="1800" spc="-3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региональных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координаторов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(корректировка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заявок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ОО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(при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необходимости))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4-8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классах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11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классах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  <a:spcBef>
                          <a:spcPts val="1590"/>
                        </a:spcBef>
                      </a:pPr>
                      <a:r>
                        <a:rPr sz="1800" b="1" spc="-1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о 01.03.2024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800" b="1" spc="-1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о 21.02.2024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Федеральный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организатор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Региональные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координаторы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0343" y="5119623"/>
            <a:ext cx="10205720" cy="923290"/>
          </a:xfrm>
          <a:custGeom>
            <a:avLst/>
            <a:gdLst/>
            <a:ahLst/>
            <a:cxnLst/>
            <a:rect l="l" t="t" r="r" b="b"/>
            <a:pathLst>
              <a:path w="10205720" h="923289">
                <a:moveTo>
                  <a:pt x="10051643" y="0"/>
                </a:moveTo>
                <a:lnTo>
                  <a:pt x="153898" y="0"/>
                </a:lnTo>
                <a:lnTo>
                  <a:pt x="105252" y="7838"/>
                </a:lnTo>
                <a:lnTo>
                  <a:pt x="63005" y="29667"/>
                </a:lnTo>
                <a:lnTo>
                  <a:pt x="29691" y="62956"/>
                </a:lnTo>
                <a:lnTo>
                  <a:pt x="7845" y="105176"/>
                </a:lnTo>
                <a:lnTo>
                  <a:pt x="0" y="153797"/>
                </a:lnTo>
                <a:lnTo>
                  <a:pt x="0" y="769404"/>
                </a:lnTo>
                <a:lnTo>
                  <a:pt x="7845" y="818043"/>
                </a:lnTo>
                <a:lnTo>
                  <a:pt x="29691" y="860286"/>
                </a:lnTo>
                <a:lnTo>
                  <a:pt x="63005" y="893598"/>
                </a:lnTo>
                <a:lnTo>
                  <a:pt x="105252" y="915444"/>
                </a:lnTo>
                <a:lnTo>
                  <a:pt x="153898" y="923289"/>
                </a:lnTo>
                <a:lnTo>
                  <a:pt x="10051643" y="923289"/>
                </a:lnTo>
                <a:lnTo>
                  <a:pt x="10100277" y="915444"/>
                </a:lnTo>
                <a:lnTo>
                  <a:pt x="10142528" y="893598"/>
                </a:lnTo>
                <a:lnTo>
                  <a:pt x="10175855" y="860286"/>
                </a:lnTo>
                <a:lnTo>
                  <a:pt x="10197715" y="818043"/>
                </a:lnTo>
                <a:lnTo>
                  <a:pt x="10205567" y="769404"/>
                </a:lnTo>
                <a:lnTo>
                  <a:pt x="10205567" y="153797"/>
                </a:lnTo>
                <a:lnTo>
                  <a:pt x="10197715" y="105176"/>
                </a:lnTo>
                <a:lnTo>
                  <a:pt x="10175855" y="62956"/>
                </a:lnTo>
                <a:lnTo>
                  <a:pt x="10142528" y="29667"/>
                </a:lnTo>
                <a:lnTo>
                  <a:pt x="10100277" y="7838"/>
                </a:lnTo>
                <a:lnTo>
                  <a:pt x="10051643" y="0"/>
                </a:lnTo>
                <a:close/>
              </a:path>
            </a:pathLst>
          </a:custGeom>
          <a:solidFill>
            <a:srgbClr val="006FC0">
              <a:alpha val="2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20343" y="3800983"/>
            <a:ext cx="10205720" cy="1172210"/>
          </a:xfrm>
          <a:custGeom>
            <a:avLst/>
            <a:gdLst/>
            <a:ahLst/>
            <a:cxnLst/>
            <a:rect l="l" t="t" r="r" b="b"/>
            <a:pathLst>
              <a:path w="10205720" h="1172210">
                <a:moveTo>
                  <a:pt x="10010241" y="0"/>
                </a:moveTo>
                <a:lnTo>
                  <a:pt x="195287" y="0"/>
                </a:lnTo>
                <a:lnTo>
                  <a:pt x="150512" y="5161"/>
                </a:lnTo>
                <a:lnTo>
                  <a:pt x="109407" y="19862"/>
                </a:lnTo>
                <a:lnTo>
                  <a:pt x="73147" y="42927"/>
                </a:lnTo>
                <a:lnTo>
                  <a:pt x="42904" y="73181"/>
                </a:lnTo>
                <a:lnTo>
                  <a:pt x="19850" y="109449"/>
                </a:lnTo>
                <a:lnTo>
                  <a:pt x="5158" y="150556"/>
                </a:lnTo>
                <a:lnTo>
                  <a:pt x="0" y="195326"/>
                </a:lnTo>
                <a:lnTo>
                  <a:pt x="0" y="976376"/>
                </a:lnTo>
                <a:lnTo>
                  <a:pt x="5158" y="1021185"/>
                </a:lnTo>
                <a:lnTo>
                  <a:pt x="19850" y="1062307"/>
                </a:lnTo>
                <a:lnTo>
                  <a:pt x="42904" y="1098573"/>
                </a:lnTo>
                <a:lnTo>
                  <a:pt x="73147" y="1128814"/>
                </a:lnTo>
                <a:lnTo>
                  <a:pt x="109407" y="1151861"/>
                </a:lnTo>
                <a:lnTo>
                  <a:pt x="150512" y="1166547"/>
                </a:lnTo>
                <a:lnTo>
                  <a:pt x="195287" y="1171702"/>
                </a:lnTo>
                <a:lnTo>
                  <a:pt x="10010241" y="1171702"/>
                </a:lnTo>
                <a:lnTo>
                  <a:pt x="10055011" y="1166547"/>
                </a:lnTo>
                <a:lnTo>
                  <a:pt x="10096118" y="1151861"/>
                </a:lnTo>
                <a:lnTo>
                  <a:pt x="10132385" y="1128814"/>
                </a:lnTo>
                <a:lnTo>
                  <a:pt x="10162640" y="1098573"/>
                </a:lnTo>
                <a:lnTo>
                  <a:pt x="10185705" y="1062307"/>
                </a:lnTo>
                <a:lnTo>
                  <a:pt x="10200406" y="1021185"/>
                </a:lnTo>
                <a:lnTo>
                  <a:pt x="10205567" y="976376"/>
                </a:lnTo>
                <a:lnTo>
                  <a:pt x="10205567" y="195326"/>
                </a:lnTo>
                <a:lnTo>
                  <a:pt x="10200406" y="150556"/>
                </a:lnTo>
                <a:lnTo>
                  <a:pt x="10185705" y="109449"/>
                </a:lnTo>
                <a:lnTo>
                  <a:pt x="10162640" y="73181"/>
                </a:lnTo>
                <a:lnTo>
                  <a:pt x="10132385" y="42927"/>
                </a:lnTo>
                <a:lnTo>
                  <a:pt x="10096118" y="19862"/>
                </a:lnTo>
                <a:lnTo>
                  <a:pt x="10055011" y="5161"/>
                </a:lnTo>
                <a:lnTo>
                  <a:pt x="10010241" y="0"/>
                </a:lnTo>
                <a:close/>
              </a:path>
            </a:pathLst>
          </a:custGeom>
          <a:solidFill>
            <a:srgbClr val="006FC0">
              <a:alpha val="2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56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ПРОВЕДЕНИЕ</a:t>
            </a:r>
            <a:r>
              <a:rPr spc="-10" dirty="0"/>
              <a:t> </a:t>
            </a:r>
            <a:r>
              <a:rPr dirty="0"/>
              <a:t>ВПР</a:t>
            </a:r>
            <a:r>
              <a:rPr spc="-30" dirty="0"/>
              <a:t> </a:t>
            </a:r>
            <a:r>
              <a:rPr dirty="0"/>
              <a:t>В</a:t>
            </a:r>
            <a:r>
              <a:rPr spc="-5" dirty="0"/>
              <a:t> </a:t>
            </a:r>
            <a:r>
              <a:rPr spc="-15" dirty="0"/>
              <a:t>КОМПЬЮТЕРНОЙ</a:t>
            </a:r>
            <a:r>
              <a:rPr spc="-20" dirty="0"/>
              <a:t> </a:t>
            </a:r>
            <a:r>
              <a:rPr dirty="0"/>
              <a:t>ФОРМЕ</a:t>
            </a:r>
          </a:p>
          <a:p>
            <a:pPr marL="786765">
              <a:lnSpc>
                <a:spcPct val="100000"/>
              </a:lnSpc>
              <a:spcBef>
                <a:spcPts val="105"/>
              </a:spcBef>
              <a:tabLst>
                <a:tab pos="10993120" algn="l"/>
              </a:tabLst>
            </a:pPr>
            <a:r>
              <a:rPr sz="2000" u="heavy" spc="-5" dirty="0">
                <a:solidFill>
                  <a:srgbClr val="000000"/>
                </a:solidFill>
                <a:uFill>
                  <a:solidFill>
                    <a:srgbClr val="94B3D6"/>
                  </a:solidFill>
                </a:uFill>
              </a:rPr>
              <a:t> 	</a:t>
            </a:r>
            <a:r>
              <a:rPr sz="2000" spc="-5" dirty="0">
                <a:solidFill>
                  <a:srgbClr val="000000"/>
                </a:solidFill>
              </a:rPr>
              <a:t> </a:t>
            </a:r>
            <a:r>
              <a:rPr sz="2000" spc="-150" dirty="0">
                <a:solidFill>
                  <a:srgbClr val="000000"/>
                </a:solidFill>
              </a:rPr>
              <a:t> </a:t>
            </a:r>
            <a:r>
              <a:rPr sz="2000" spc="-5" dirty="0">
                <a:solidFill>
                  <a:srgbClr val="000000"/>
                </a:solidFill>
              </a:rPr>
              <a:t>11</a:t>
            </a:r>
            <a:r>
              <a:rPr sz="2000" spc="-5" dirty="0">
                <a:solidFill>
                  <a:srgbClr val="A6A6A6"/>
                </a:solidFill>
              </a:rPr>
              <a:t>/18</a:t>
            </a:r>
            <a:endParaRPr sz="200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11" cy="75439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88710" y="2338525"/>
            <a:ext cx="337919" cy="24598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88710" y="2954558"/>
            <a:ext cx="337919" cy="27363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40638" y="1455673"/>
            <a:ext cx="9793605" cy="412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66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Предоставляется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альтернативная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возможность выполнения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участниками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работ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 </a:t>
            </a:r>
            <a:r>
              <a:rPr sz="1800" b="1" spc="-10" dirty="0">
                <a:latin typeface="Calibri"/>
                <a:cs typeface="Calibri"/>
              </a:rPr>
              <a:t>компьютерной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форме: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Calibri"/>
              <a:cs typeface="Calibri"/>
            </a:endParaRPr>
          </a:p>
          <a:p>
            <a:pPr marL="65214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5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классах</a:t>
            </a:r>
            <a:r>
              <a:rPr sz="1800" dirty="0">
                <a:latin typeface="Calibri"/>
                <a:cs typeface="Calibri"/>
              </a:rPr>
              <a:t> по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«История»,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«Биология»;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150">
              <a:latin typeface="Calibri"/>
              <a:cs typeface="Calibri"/>
            </a:endParaRPr>
          </a:p>
          <a:p>
            <a:pPr marL="65214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6,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7,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8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классах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«История»,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«Биология»,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«География»,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«Обществознание».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Calibri"/>
              <a:cs typeface="Calibri"/>
            </a:endParaRPr>
          </a:p>
          <a:p>
            <a:pPr marL="127000" marR="508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В </a:t>
            </a:r>
            <a:r>
              <a:rPr sz="1800" spc="-5" dirty="0">
                <a:latin typeface="Calibri"/>
                <a:cs typeface="Calibri"/>
              </a:rPr>
              <a:t>ОО</a:t>
            </a:r>
            <a:r>
              <a:rPr sz="1800" dirty="0">
                <a:latin typeface="Calibri"/>
                <a:cs typeface="Calibri"/>
              </a:rPr>
              <a:t> с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большим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количеством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участников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возможно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проведение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ВПР в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компьютерной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форме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несколько </a:t>
            </a:r>
            <a:r>
              <a:rPr sz="1800" b="1" spc="-5" dirty="0">
                <a:latin typeface="Calibri"/>
                <a:cs typeface="Calibri"/>
              </a:rPr>
              <a:t>сессий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10" dirty="0">
                <a:latin typeface="Calibri"/>
                <a:cs typeface="Calibri"/>
              </a:rPr>
              <a:t> рамках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выбранной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даты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 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течение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нескольких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дней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</a:t>
            </a:r>
            <a:r>
              <a:rPr sz="1800" b="1" dirty="0">
                <a:latin typeface="Calibri"/>
                <a:cs typeface="Calibri"/>
              </a:rPr>
              <a:t>не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более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пяти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дней</a:t>
            </a:r>
            <a:r>
              <a:rPr sz="1800" spc="-5" dirty="0">
                <a:latin typeface="Calibri"/>
                <a:cs typeface="Calibri"/>
              </a:rPr>
              <a:t>)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периода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проведения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ВПР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компьютерной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форме,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установленного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планом-графиком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проведения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ВПР.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>
              <a:latin typeface="Calibri"/>
              <a:cs typeface="Calibri"/>
            </a:endParaRPr>
          </a:p>
          <a:p>
            <a:pPr marL="1270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libri"/>
                <a:cs typeface="Calibri"/>
              </a:rPr>
              <a:t>Эксперты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получат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доступ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 </a:t>
            </a:r>
            <a:r>
              <a:rPr sz="1800" spc="-10" dirty="0">
                <a:latin typeface="Calibri"/>
                <a:cs typeface="Calibri"/>
              </a:rPr>
              <a:t>системе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удаленной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проверки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заданий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«Эксперт».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4039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ПРОВЕДЕНИЕ </a:t>
            </a:r>
            <a:r>
              <a:rPr dirty="0"/>
              <a:t>ВПР</a:t>
            </a:r>
            <a:r>
              <a:rPr spc="-20" dirty="0"/>
              <a:t> </a:t>
            </a:r>
            <a:r>
              <a:rPr dirty="0"/>
              <a:t>ПО </a:t>
            </a:r>
            <a:r>
              <a:rPr spc="-10" dirty="0"/>
              <a:t>БИОЛОГИИ</a:t>
            </a:r>
            <a:r>
              <a:rPr spc="-30" dirty="0"/>
              <a:t> </a:t>
            </a:r>
            <a:r>
              <a:rPr dirty="0"/>
              <a:t>В</a:t>
            </a:r>
            <a:r>
              <a:rPr spc="5" dirty="0"/>
              <a:t> </a:t>
            </a:r>
            <a:r>
              <a:rPr dirty="0"/>
              <a:t>6,</a:t>
            </a:r>
            <a:r>
              <a:rPr spc="10" dirty="0"/>
              <a:t> </a:t>
            </a:r>
            <a:r>
              <a:rPr dirty="0"/>
              <a:t>7 И 8</a:t>
            </a:r>
            <a:r>
              <a:rPr spc="5" dirty="0"/>
              <a:t> </a:t>
            </a:r>
            <a:r>
              <a:rPr spc="-20" dirty="0"/>
              <a:t>КЛАССАХ</a:t>
            </a:r>
          </a:p>
          <a:p>
            <a:pPr marL="786765">
              <a:lnSpc>
                <a:spcPct val="100000"/>
              </a:lnSpc>
              <a:spcBef>
                <a:spcPts val="105"/>
              </a:spcBef>
              <a:tabLst>
                <a:tab pos="10993120" algn="l"/>
              </a:tabLst>
            </a:pPr>
            <a:r>
              <a:rPr sz="2000" u="heavy" spc="-5" dirty="0">
                <a:solidFill>
                  <a:srgbClr val="000000"/>
                </a:solidFill>
                <a:uFill>
                  <a:solidFill>
                    <a:srgbClr val="94B3D6"/>
                  </a:solidFill>
                </a:uFill>
              </a:rPr>
              <a:t> 	</a:t>
            </a:r>
            <a:r>
              <a:rPr sz="2000" spc="-5" dirty="0">
                <a:solidFill>
                  <a:srgbClr val="000000"/>
                </a:solidFill>
              </a:rPr>
              <a:t> </a:t>
            </a:r>
            <a:r>
              <a:rPr sz="2000" spc="-150" dirty="0">
                <a:solidFill>
                  <a:srgbClr val="000000"/>
                </a:solidFill>
              </a:rPr>
              <a:t> </a:t>
            </a:r>
            <a:r>
              <a:rPr sz="2000" spc="-5" dirty="0">
                <a:solidFill>
                  <a:srgbClr val="000000"/>
                </a:solidFill>
              </a:rPr>
              <a:t>12</a:t>
            </a:r>
            <a:r>
              <a:rPr sz="2000" spc="-5" dirty="0">
                <a:solidFill>
                  <a:srgbClr val="A6A6A6"/>
                </a:solidFill>
              </a:rPr>
              <a:t>/18</a:t>
            </a:r>
            <a:endParaRPr sz="2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11" cy="75439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154938" y="1600961"/>
            <a:ext cx="9929495" cy="3592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446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С </a:t>
            </a:r>
            <a:r>
              <a:rPr sz="1800" spc="-5" dirty="0">
                <a:latin typeface="Calibri"/>
                <a:cs typeface="Calibri"/>
              </a:rPr>
              <a:t>учетом имеющихся существенных </a:t>
            </a:r>
            <a:r>
              <a:rPr sz="1800" spc="-10" dirty="0">
                <a:latin typeface="Calibri"/>
                <a:cs typeface="Calibri"/>
              </a:rPr>
              <a:t>различий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20" dirty="0">
                <a:latin typeface="Calibri"/>
                <a:cs typeface="Calibri"/>
              </a:rPr>
              <a:t>подходах </a:t>
            </a:r>
            <a:r>
              <a:rPr sz="1800" dirty="0">
                <a:latin typeface="Calibri"/>
                <a:cs typeface="Calibri"/>
              </a:rPr>
              <a:t>к </a:t>
            </a:r>
            <a:r>
              <a:rPr sz="1800" spc="-5" dirty="0">
                <a:latin typeface="Calibri"/>
                <a:cs typeface="Calibri"/>
              </a:rPr>
              <a:t>построению </a:t>
            </a:r>
            <a:r>
              <a:rPr sz="1800" spc="-10" dirty="0">
                <a:latin typeface="Calibri"/>
                <a:cs typeface="Calibri"/>
              </a:rPr>
              <a:t>образовательных </a:t>
            </a:r>
            <a:r>
              <a:rPr sz="1800" spc="-5" dirty="0">
                <a:latin typeface="Calibri"/>
                <a:cs typeface="Calibri"/>
              </a:rPr>
              <a:t>программ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основного общего </a:t>
            </a:r>
            <a:r>
              <a:rPr sz="1800" spc="-5" dirty="0">
                <a:latin typeface="Calibri"/>
                <a:cs typeface="Calibri"/>
              </a:rPr>
              <a:t>образования </a:t>
            </a:r>
            <a:r>
              <a:rPr sz="1800" dirty="0">
                <a:latin typeface="Calibri"/>
                <a:cs typeface="Calibri"/>
              </a:rPr>
              <a:t>по </a:t>
            </a:r>
            <a:r>
              <a:rPr sz="1800" spc="-10" dirty="0">
                <a:latin typeface="Calibri"/>
                <a:cs typeface="Calibri"/>
              </a:rPr>
              <a:t>биологии </a:t>
            </a:r>
            <a:r>
              <a:rPr sz="1800" dirty="0">
                <a:latin typeface="Calibri"/>
                <a:cs typeface="Calibri"/>
              </a:rPr>
              <a:t>в 2024 </a:t>
            </a:r>
            <a:r>
              <a:rPr sz="1800" spc="-25" dirty="0">
                <a:latin typeface="Calibri"/>
                <a:cs typeface="Calibri"/>
              </a:rPr>
              <a:t>году </a:t>
            </a:r>
            <a:r>
              <a:rPr sz="1800" spc="-5" dirty="0">
                <a:latin typeface="Calibri"/>
                <a:cs typeface="Calibri"/>
              </a:rPr>
              <a:t>для </a:t>
            </a:r>
            <a:r>
              <a:rPr sz="1800" spc="-10" dirty="0">
                <a:latin typeface="Calibri"/>
                <a:cs typeface="Calibri"/>
              </a:rPr>
              <a:t>проведения </a:t>
            </a:r>
            <a:r>
              <a:rPr sz="1800" dirty="0">
                <a:latin typeface="Calibri"/>
                <a:cs typeface="Calibri"/>
              </a:rPr>
              <a:t>ВПР по </a:t>
            </a:r>
            <a:r>
              <a:rPr sz="1800" spc="-10" dirty="0">
                <a:latin typeface="Calibri"/>
                <a:cs typeface="Calibri"/>
              </a:rPr>
              <a:t>биологии </a:t>
            </a:r>
            <a:r>
              <a:rPr sz="1800" dirty="0">
                <a:latin typeface="Calibri"/>
                <a:cs typeface="Calibri"/>
              </a:rPr>
              <a:t>в 6, 7 и 8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классах </a:t>
            </a:r>
            <a:r>
              <a:rPr sz="1800" spc="-10" dirty="0">
                <a:latin typeface="Calibri"/>
                <a:cs typeface="Calibri"/>
              </a:rPr>
              <a:t>предложено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две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проверочные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работы:</a:t>
            </a:r>
            <a:endParaRPr sz="1800">
              <a:latin typeface="Calibri"/>
              <a:cs typeface="Calibri"/>
            </a:endParaRPr>
          </a:p>
          <a:p>
            <a:pPr marL="12700" marR="2856865">
              <a:lnSpc>
                <a:spcPct val="200000"/>
              </a:lnSpc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6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8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классах: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линейной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программе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концентрической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программе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7 </a:t>
            </a:r>
            <a:r>
              <a:rPr sz="1800" spc="-5" dirty="0">
                <a:latin typeface="Calibri"/>
                <a:cs typeface="Calibri"/>
              </a:rPr>
              <a:t>классах: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проверочная</a:t>
            </a:r>
            <a:r>
              <a:rPr sz="1800" u="heavy" spc="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работа</a:t>
            </a:r>
            <a:r>
              <a:rPr sz="1800" u="heavy" spc="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для</a:t>
            </a:r>
            <a:r>
              <a:rPr sz="1800" u="heavy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7</a:t>
            </a:r>
            <a:r>
              <a:rPr sz="1800" u="heavy" spc="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класса</a:t>
            </a:r>
            <a:r>
              <a:rPr sz="1800" u="heavy" spc="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по</a:t>
            </a:r>
            <a:r>
              <a:rPr sz="1800" u="heavy" spc="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линейной</a:t>
            </a:r>
            <a:r>
              <a:rPr sz="1800" u="heavy" spc="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программе</a:t>
            </a:r>
            <a:r>
              <a:rPr sz="1800" u="heavy" spc="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(по</a:t>
            </a:r>
            <a:r>
              <a:rPr sz="1800" u="heavy" spc="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программе</a:t>
            </a:r>
            <a:r>
              <a:rPr sz="1800" u="heavy" spc="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7</a:t>
            </a:r>
            <a:r>
              <a:rPr sz="1800" u="heavy" spc="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класса)</a:t>
            </a:r>
            <a:r>
              <a:rPr sz="1800" u="heavy" spc="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в</a:t>
            </a:r>
            <a:r>
              <a:rPr sz="1800" u="heavy" spc="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соответствии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с</a:t>
            </a:r>
            <a:r>
              <a:rPr sz="180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образцом</a:t>
            </a:r>
            <a:r>
              <a:rPr sz="18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и </a:t>
            </a: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описанием</a:t>
            </a:r>
            <a:r>
              <a:rPr sz="1800" u="heavy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проверочной</a:t>
            </a:r>
            <a:r>
              <a:rPr sz="1800" u="heavy" spc="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работы</a:t>
            </a:r>
            <a:r>
              <a:rPr sz="18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по </a:t>
            </a: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биологии</a:t>
            </a:r>
            <a:r>
              <a:rPr sz="18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7</a:t>
            </a:r>
            <a:r>
              <a:rPr sz="1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класс</a:t>
            </a:r>
            <a:r>
              <a:rPr sz="1800" spc="-5" dirty="0">
                <a:latin typeface="Calibri"/>
                <a:cs typeface="Calibri"/>
              </a:rPr>
              <a:t>;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00FF"/>
              </a:buClr>
              <a:buFont typeface="Calibri"/>
              <a:buChar char="-"/>
            </a:pPr>
            <a:endParaRPr sz="1750">
              <a:latin typeface="Calibri"/>
              <a:cs typeface="Calibri"/>
            </a:endParaRPr>
          </a:p>
          <a:p>
            <a:pPr marL="134620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проверочная</a:t>
            </a:r>
            <a:r>
              <a:rPr sz="1800" u="heavy" spc="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работа</a:t>
            </a:r>
            <a:r>
              <a:rPr sz="1800" u="heavy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для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7</a:t>
            </a:r>
            <a:r>
              <a:rPr sz="18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класса</a:t>
            </a:r>
            <a:r>
              <a:rPr sz="1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по</a:t>
            </a:r>
            <a:r>
              <a:rPr sz="1800" u="heavy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концентрической</a:t>
            </a:r>
            <a:r>
              <a:rPr sz="1800" u="heavy" spc="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программе</a:t>
            </a:r>
            <a:r>
              <a:rPr sz="18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(по</a:t>
            </a:r>
            <a:r>
              <a:rPr sz="18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программе</a:t>
            </a:r>
            <a:r>
              <a:rPr sz="1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8</a:t>
            </a:r>
            <a:r>
              <a:rPr sz="18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класса,</a:t>
            </a:r>
            <a:endParaRPr sz="1800">
              <a:latin typeface="Calibri"/>
              <a:cs typeface="Calibri"/>
            </a:endParaRPr>
          </a:p>
          <a:p>
            <a:pPr marL="12700" marR="232410">
              <a:lnSpc>
                <a:spcPct val="100000"/>
              </a:lnSpc>
            </a:pP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линейная</a:t>
            </a:r>
            <a:r>
              <a:rPr sz="1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программа)</a:t>
            </a:r>
            <a:r>
              <a:rPr sz="18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в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соответствии</a:t>
            </a:r>
            <a:r>
              <a:rPr sz="1800" u="heavy" spc="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с</a:t>
            </a:r>
            <a:r>
              <a:rPr sz="18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образцом</a:t>
            </a:r>
            <a:r>
              <a:rPr sz="1800" u="heavy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и</a:t>
            </a:r>
            <a:r>
              <a:rPr sz="1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описанием</a:t>
            </a:r>
            <a:r>
              <a:rPr sz="1800" u="heavy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проверочной</a:t>
            </a:r>
            <a:r>
              <a:rPr sz="1800" u="heavy" spc="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работы</a:t>
            </a:r>
            <a:r>
              <a:rPr sz="1800" u="heavy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по</a:t>
            </a:r>
            <a:r>
              <a:rPr sz="1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биологии</a:t>
            </a:r>
            <a:r>
              <a:rPr sz="1800" u="heavy" spc="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8 </a:t>
            </a:r>
            <a:r>
              <a:rPr sz="1800" spc="-39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класс,</a:t>
            </a:r>
            <a:r>
              <a:rPr sz="18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линейная</a:t>
            </a:r>
            <a:r>
              <a:rPr sz="18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программа</a:t>
            </a:r>
            <a:r>
              <a:rPr sz="1800" u="heavy" spc="-5" dirty="0"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7643" y="273304"/>
            <a:ext cx="10890250" cy="656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94560">
              <a:lnSpc>
                <a:spcPts val="2965"/>
              </a:lnSpc>
              <a:spcBef>
                <a:spcPts val="100"/>
              </a:spcBef>
            </a:pPr>
            <a:r>
              <a:rPr dirty="0"/>
              <a:t>ВПР</a:t>
            </a:r>
            <a:r>
              <a:rPr spc="-10" dirty="0"/>
              <a:t> </a:t>
            </a:r>
            <a:r>
              <a:rPr spc="-5" dirty="0"/>
              <a:t>ОСНОВНЫЕ</a:t>
            </a:r>
            <a:r>
              <a:rPr spc="-20" dirty="0"/>
              <a:t> </a:t>
            </a:r>
            <a:r>
              <a:rPr spc="-50" dirty="0"/>
              <a:t>ЭТАПЫ</a:t>
            </a:r>
            <a:r>
              <a:rPr spc="-5" dirty="0"/>
              <a:t> ПРОВЕДЕНИЯ</a:t>
            </a:r>
          </a:p>
          <a:p>
            <a:pPr marL="12700">
              <a:lnSpc>
                <a:spcPts val="2005"/>
              </a:lnSpc>
              <a:tabLst>
                <a:tab pos="10218420" algn="l"/>
              </a:tabLst>
            </a:pPr>
            <a:r>
              <a:rPr sz="20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	</a:t>
            </a:r>
            <a:r>
              <a:rPr sz="2000" spc="-180" dirty="0">
                <a:solidFill>
                  <a:srgbClr val="000000"/>
                </a:solidFill>
              </a:rPr>
              <a:t> </a:t>
            </a:r>
            <a:r>
              <a:rPr sz="2000" spc="-5" dirty="0">
                <a:solidFill>
                  <a:srgbClr val="000000"/>
                </a:solidFill>
              </a:rPr>
              <a:t>13</a:t>
            </a:r>
            <a:r>
              <a:rPr sz="2000" spc="-5" dirty="0">
                <a:solidFill>
                  <a:srgbClr val="A6A6A6"/>
                </a:solidFill>
              </a:rPr>
              <a:t>/18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681990" y="5225288"/>
            <a:ext cx="2549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В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 компьютерной</a:t>
            </a:r>
            <a:r>
              <a:rPr sz="18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форме</a:t>
            </a:r>
            <a:r>
              <a:rPr sz="18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87114" y="4485131"/>
            <a:ext cx="6108065" cy="20529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7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Получение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реквизитов</a:t>
            </a:r>
            <a:r>
              <a:rPr sz="18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доступа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</a:t>
            </a:r>
            <a:r>
              <a:rPr sz="1800" spc="-10" dirty="0">
                <a:latin typeface="Calibri"/>
                <a:cs typeface="Calibri"/>
              </a:rPr>
              <a:t> работе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Выдача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реквизитов</a:t>
            </a:r>
            <a:r>
              <a:rPr sz="1800" b="1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участникам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Выполнение</a:t>
            </a:r>
            <a:r>
              <a:rPr sz="18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проверочной</a:t>
            </a:r>
            <a:r>
              <a:rPr sz="18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работы</a:t>
            </a:r>
            <a:endParaRPr sz="1800">
              <a:latin typeface="Calibri"/>
              <a:cs typeface="Calibri"/>
            </a:endParaRPr>
          </a:p>
          <a:p>
            <a:pPr marL="298450" marR="508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Заполнение</a:t>
            </a:r>
            <a:r>
              <a:rPr sz="18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электронных</a:t>
            </a: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006FC0"/>
                </a:solidFill>
                <a:latin typeface="Calibri"/>
                <a:cs typeface="Calibri"/>
              </a:rPr>
              <a:t>протоколов </a:t>
            </a: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и 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загрузка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в ЛК</a:t>
            </a:r>
            <a:r>
              <a:rPr sz="1800" b="1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ФИС </a:t>
            </a:r>
            <a:r>
              <a:rPr sz="1800" b="1" spc="-39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006FC0"/>
                </a:solidFill>
                <a:latin typeface="Calibri"/>
                <a:cs typeface="Calibri"/>
              </a:rPr>
              <a:t>ОКО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Проверка</a:t>
            </a:r>
            <a:r>
              <a:rPr sz="18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работ</a:t>
            </a:r>
            <a:r>
              <a:rPr sz="18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(дистанционно)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38473" y="2184019"/>
            <a:ext cx="396240" cy="313690"/>
          </a:xfrm>
          <a:custGeom>
            <a:avLst/>
            <a:gdLst/>
            <a:ahLst/>
            <a:cxnLst/>
            <a:rect l="l" t="t" r="r" b="b"/>
            <a:pathLst>
              <a:path w="396239" h="313689">
                <a:moveTo>
                  <a:pt x="0" y="78358"/>
                </a:moveTo>
                <a:lnTo>
                  <a:pt x="239267" y="78358"/>
                </a:lnTo>
                <a:lnTo>
                  <a:pt x="239267" y="0"/>
                </a:lnTo>
                <a:lnTo>
                  <a:pt x="395986" y="156717"/>
                </a:lnTo>
                <a:lnTo>
                  <a:pt x="239267" y="313563"/>
                </a:lnTo>
                <a:lnTo>
                  <a:pt x="239267" y="235203"/>
                </a:lnTo>
                <a:lnTo>
                  <a:pt x="0" y="235203"/>
                </a:lnTo>
                <a:lnTo>
                  <a:pt x="0" y="78358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69366" y="2145029"/>
            <a:ext cx="2462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В</a:t>
            </a:r>
            <a:r>
              <a:rPr sz="18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традиционной</a:t>
            </a:r>
            <a:r>
              <a:rPr sz="1800" b="1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форме</a:t>
            </a:r>
            <a:r>
              <a:rPr sz="1800" b="1" spc="-5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97528" y="1364487"/>
            <a:ext cx="6981825" cy="2875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90500" indent="-28575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Скачивание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 архивов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материалами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предмету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ЛК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ФИС </a:t>
            </a:r>
            <a:r>
              <a:rPr sz="1800" spc="-20" dirty="0">
                <a:latin typeface="Calibri"/>
                <a:cs typeface="Calibri"/>
              </a:rPr>
              <a:t>ОКО </a:t>
            </a:r>
            <a:endParaRPr lang="ru-RU" sz="1800" spc="-20" dirty="0" smtClean="0">
              <a:latin typeface="Calibri"/>
              <a:cs typeface="Calibri"/>
            </a:endParaRPr>
          </a:p>
          <a:p>
            <a:pPr marL="298450" marR="190500" indent="-28575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spc="-15" dirty="0" smtClean="0"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Печать</a:t>
            </a:r>
            <a:r>
              <a:rPr sz="1800" b="1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2-х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вариантов проверочных</a:t>
            </a:r>
            <a:r>
              <a:rPr sz="18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работ</a:t>
            </a: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 в равном 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количестве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формате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.pdf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для</a:t>
            </a:r>
            <a:r>
              <a:rPr sz="1800" spc="-15" dirty="0">
                <a:latin typeface="Calibri"/>
                <a:cs typeface="Calibri"/>
              </a:rPr>
              <a:t> каждого</a:t>
            </a:r>
            <a:r>
              <a:rPr sz="1800" spc="-5" dirty="0">
                <a:latin typeface="Calibri"/>
                <a:cs typeface="Calibri"/>
              </a:rPr>
              <a:t> участника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 </a:t>
            </a:r>
            <a:r>
              <a:rPr sz="1800" spc="-10" dirty="0">
                <a:latin typeface="Calibri"/>
                <a:cs typeface="Calibri"/>
              </a:rPr>
              <a:t>количеству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участников</a:t>
            </a:r>
            <a:endParaRPr sz="180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Выполнение</a:t>
            </a:r>
            <a:r>
              <a:rPr sz="18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проверочной</a:t>
            </a:r>
            <a:r>
              <a:rPr sz="18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работы</a:t>
            </a:r>
            <a:endParaRPr sz="1800" dirty="0">
              <a:latin typeface="Calibri"/>
              <a:cs typeface="Calibri"/>
            </a:endParaRPr>
          </a:p>
          <a:p>
            <a:pPr marL="298450" marR="508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Передача</a:t>
            </a:r>
            <a:r>
              <a:rPr sz="18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проверочных</a:t>
            </a:r>
            <a:r>
              <a:rPr sz="18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работ</a:t>
            </a:r>
            <a:r>
              <a:rPr sz="1800" b="1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ответами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участников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окончании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работы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каждой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аудитории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ответственному</a:t>
            </a:r>
            <a:r>
              <a:rPr sz="18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организатору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ОО</a:t>
            </a:r>
            <a:endParaRPr sz="180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Скачивание критериев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 оценивания</a:t>
            </a: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предмету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ЛК</a:t>
            </a:r>
            <a:r>
              <a:rPr sz="1800" spc="-5" dirty="0">
                <a:latin typeface="Calibri"/>
                <a:cs typeface="Calibri"/>
              </a:rPr>
              <a:t> ФИС </a:t>
            </a:r>
            <a:r>
              <a:rPr sz="1800" spc="-20" dirty="0">
                <a:latin typeface="Calibri"/>
                <a:cs typeface="Calibri"/>
              </a:rPr>
              <a:t>ОКО</a:t>
            </a:r>
            <a:endParaRPr sz="180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Проверка</a:t>
            </a:r>
            <a:r>
              <a:rPr sz="18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работ</a:t>
            </a:r>
            <a:endParaRPr sz="180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Заполнение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формы сбора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006FC0"/>
                </a:solidFill>
                <a:latin typeface="Calibri"/>
                <a:cs typeface="Calibri"/>
              </a:rPr>
              <a:t>результатов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и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загрузка</a:t>
            </a:r>
            <a:r>
              <a:rPr sz="18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в ЛК</a:t>
            </a:r>
            <a:r>
              <a:rPr sz="1800" b="1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ФИС </a:t>
            </a:r>
            <a:r>
              <a:rPr sz="1800" b="1" spc="-20" dirty="0">
                <a:solidFill>
                  <a:srgbClr val="006FC0"/>
                </a:solidFill>
                <a:latin typeface="Calibri"/>
                <a:cs typeface="Calibri"/>
              </a:rPr>
              <a:t>ОКО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453510" y="5260213"/>
            <a:ext cx="481330" cy="313690"/>
          </a:xfrm>
          <a:custGeom>
            <a:avLst/>
            <a:gdLst/>
            <a:ahLst/>
            <a:cxnLst/>
            <a:rect l="l" t="t" r="r" b="b"/>
            <a:pathLst>
              <a:path w="481329" h="313689">
                <a:moveTo>
                  <a:pt x="0" y="78359"/>
                </a:moveTo>
                <a:lnTo>
                  <a:pt x="324230" y="78359"/>
                </a:lnTo>
                <a:lnTo>
                  <a:pt x="324230" y="0"/>
                </a:lnTo>
                <a:lnTo>
                  <a:pt x="480949" y="156718"/>
                </a:lnTo>
                <a:lnTo>
                  <a:pt x="324230" y="313563"/>
                </a:lnTo>
                <a:lnTo>
                  <a:pt x="324230" y="235203"/>
                </a:lnTo>
                <a:lnTo>
                  <a:pt x="0" y="235203"/>
                </a:lnTo>
                <a:lnTo>
                  <a:pt x="0" y="7835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22" cy="75439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11" cy="75439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40735" y="93979"/>
            <a:ext cx="65703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/>
              <a:t>ОРГАНИЗАЦИЯ</a:t>
            </a:r>
            <a:r>
              <a:rPr sz="2400" spc="-35" dirty="0"/>
              <a:t> </a:t>
            </a:r>
            <a:r>
              <a:rPr sz="2400" spc="-10" dirty="0"/>
              <a:t>ВЫБОРОЧНОГО</a:t>
            </a:r>
            <a:r>
              <a:rPr sz="2400" spc="-15" dirty="0"/>
              <a:t> </a:t>
            </a:r>
            <a:r>
              <a:rPr sz="2400" spc="-5" dirty="0"/>
              <a:t>ПРОВЕДЕНИЯ</a:t>
            </a:r>
            <a:r>
              <a:rPr sz="2400" dirty="0"/>
              <a:t> ВПР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1828800" y="459740"/>
            <a:ext cx="9190861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С</a:t>
            </a:r>
            <a:r>
              <a:rPr sz="24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006FC0"/>
                </a:solidFill>
                <a:latin typeface="Calibri"/>
                <a:cs typeface="Calibri"/>
              </a:rPr>
              <a:t>КОНТРОЛЕМ</a:t>
            </a:r>
            <a:r>
              <a:rPr sz="2400" b="1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006FC0"/>
                </a:solidFill>
                <a:latin typeface="Calibri"/>
                <a:cs typeface="Calibri"/>
              </a:rPr>
              <a:t>ОБЪЕКТИВНОСТИ</a:t>
            </a:r>
            <a:r>
              <a:rPr sz="2400" b="1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-75" dirty="0" smtClean="0">
                <a:solidFill>
                  <a:srgbClr val="006FC0"/>
                </a:solidFill>
                <a:latin typeface="Calibri"/>
                <a:cs typeface="Calibri"/>
              </a:rPr>
              <a:t>РЕЗУЛЬТАТОВ</a:t>
            </a:r>
            <a:r>
              <a:rPr lang="ru-RU" sz="2400" b="1" spc="-75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lang="ru-RU" sz="2400" b="1" spc="-75" dirty="0" smtClean="0">
                <a:solidFill>
                  <a:srgbClr val="FF0000"/>
                </a:solidFill>
                <a:latin typeface="Calibri"/>
                <a:cs typeface="Calibri"/>
              </a:rPr>
              <a:t>(в текущем году ОО района не попали в данный список)</a:t>
            </a:r>
            <a:endParaRPr sz="24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7643" y="683768"/>
            <a:ext cx="1095121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218420" algn="l"/>
              </a:tabLst>
            </a:pPr>
            <a:r>
              <a:rPr sz="2000" b="1" u="heavy" spc="-5" dirty="0">
                <a:uFill>
                  <a:solidFill>
                    <a:srgbClr val="94B3D6"/>
                  </a:solidFill>
                </a:uFill>
                <a:latin typeface="Calibri"/>
                <a:cs typeface="Calibri"/>
              </a:rPr>
              <a:t> 	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5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14</a:t>
            </a:r>
            <a:r>
              <a:rPr sz="2000" b="1" spc="-5" dirty="0">
                <a:solidFill>
                  <a:srgbClr val="A6A6A6"/>
                </a:solidFill>
                <a:latin typeface="Calibri"/>
                <a:cs typeface="Calibri"/>
              </a:rPr>
              <a:t>/18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61783" y="1149603"/>
            <a:ext cx="4779010" cy="1576070"/>
          </a:xfrm>
          <a:custGeom>
            <a:avLst/>
            <a:gdLst/>
            <a:ahLst/>
            <a:cxnLst/>
            <a:rect l="l" t="t" r="r" b="b"/>
            <a:pathLst>
              <a:path w="4779010" h="1576070">
                <a:moveTo>
                  <a:pt x="4515980" y="0"/>
                </a:moveTo>
                <a:lnTo>
                  <a:pt x="262648" y="0"/>
                </a:lnTo>
                <a:lnTo>
                  <a:pt x="215436" y="4231"/>
                </a:lnTo>
                <a:lnTo>
                  <a:pt x="171001" y="16432"/>
                </a:lnTo>
                <a:lnTo>
                  <a:pt x="130083" y="35861"/>
                </a:lnTo>
                <a:lnTo>
                  <a:pt x="93426" y="61773"/>
                </a:lnTo>
                <a:lnTo>
                  <a:pt x="61770" y="93429"/>
                </a:lnTo>
                <a:lnTo>
                  <a:pt x="35858" y="130085"/>
                </a:lnTo>
                <a:lnTo>
                  <a:pt x="16431" y="171000"/>
                </a:lnTo>
                <a:lnTo>
                  <a:pt x="4231" y="215431"/>
                </a:lnTo>
                <a:lnTo>
                  <a:pt x="0" y="262636"/>
                </a:lnTo>
                <a:lnTo>
                  <a:pt x="0" y="1313180"/>
                </a:lnTo>
                <a:lnTo>
                  <a:pt x="4231" y="1360422"/>
                </a:lnTo>
                <a:lnTo>
                  <a:pt x="16431" y="1404883"/>
                </a:lnTo>
                <a:lnTo>
                  <a:pt x="35858" y="1445819"/>
                </a:lnTo>
                <a:lnTo>
                  <a:pt x="61770" y="1482491"/>
                </a:lnTo>
                <a:lnTo>
                  <a:pt x="93426" y="1514157"/>
                </a:lnTo>
                <a:lnTo>
                  <a:pt x="130083" y="1540077"/>
                </a:lnTo>
                <a:lnTo>
                  <a:pt x="171001" y="1559508"/>
                </a:lnTo>
                <a:lnTo>
                  <a:pt x="215436" y="1571710"/>
                </a:lnTo>
                <a:lnTo>
                  <a:pt x="262648" y="1575943"/>
                </a:lnTo>
                <a:lnTo>
                  <a:pt x="4515980" y="1575943"/>
                </a:lnTo>
                <a:lnTo>
                  <a:pt x="4563185" y="1571710"/>
                </a:lnTo>
                <a:lnTo>
                  <a:pt x="4607616" y="1559508"/>
                </a:lnTo>
                <a:lnTo>
                  <a:pt x="4648530" y="1540077"/>
                </a:lnTo>
                <a:lnTo>
                  <a:pt x="4685186" y="1514157"/>
                </a:lnTo>
                <a:lnTo>
                  <a:pt x="4716842" y="1482491"/>
                </a:lnTo>
                <a:lnTo>
                  <a:pt x="4742755" y="1445819"/>
                </a:lnTo>
                <a:lnTo>
                  <a:pt x="4762183" y="1404883"/>
                </a:lnTo>
                <a:lnTo>
                  <a:pt x="4774384" y="1360422"/>
                </a:lnTo>
                <a:lnTo>
                  <a:pt x="4778616" y="1313180"/>
                </a:lnTo>
                <a:lnTo>
                  <a:pt x="4778616" y="262636"/>
                </a:lnTo>
                <a:lnTo>
                  <a:pt x="4774384" y="215431"/>
                </a:lnTo>
                <a:lnTo>
                  <a:pt x="4762183" y="171000"/>
                </a:lnTo>
                <a:lnTo>
                  <a:pt x="4742755" y="130085"/>
                </a:lnTo>
                <a:lnTo>
                  <a:pt x="4716842" y="93429"/>
                </a:lnTo>
                <a:lnTo>
                  <a:pt x="4685186" y="61773"/>
                </a:lnTo>
                <a:lnTo>
                  <a:pt x="4648530" y="35861"/>
                </a:lnTo>
                <a:lnTo>
                  <a:pt x="4607616" y="16432"/>
                </a:lnTo>
                <a:lnTo>
                  <a:pt x="4563185" y="4231"/>
                </a:lnTo>
                <a:lnTo>
                  <a:pt x="4515980" y="0"/>
                </a:lnTo>
                <a:close/>
              </a:path>
            </a:pathLst>
          </a:custGeom>
          <a:solidFill>
            <a:srgbClr val="006FC0">
              <a:alpha val="2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86957" y="1149603"/>
            <a:ext cx="4779010" cy="2630170"/>
          </a:xfrm>
          <a:custGeom>
            <a:avLst/>
            <a:gdLst/>
            <a:ahLst/>
            <a:cxnLst/>
            <a:rect l="l" t="t" r="r" b="b"/>
            <a:pathLst>
              <a:path w="4779009" h="2630170">
                <a:moveTo>
                  <a:pt x="4340224" y="0"/>
                </a:moveTo>
                <a:lnTo>
                  <a:pt x="438276" y="0"/>
                </a:lnTo>
                <a:lnTo>
                  <a:pt x="390520" y="2571"/>
                </a:lnTo>
                <a:lnTo>
                  <a:pt x="344253" y="10108"/>
                </a:lnTo>
                <a:lnTo>
                  <a:pt x="299744" y="22342"/>
                </a:lnTo>
                <a:lnTo>
                  <a:pt x="257259" y="39007"/>
                </a:lnTo>
                <a:lnTo>
                  <a:pt x="217066" y="59835"/>
                </a:lnTo>
                <a:lnTo>
                  <a:pt x="179432" y="84559"/>
                </a:lnTo>
                <a:lnTo>
                  <a:pt x="144625" y="112911"/>
                </a:lnTo>
                <a:lnTo>
                  <a:pt x="112911" y="144625"/>
                </a:lnTo>
                <a:lnTo>
                  <a:pt x="84559" y="179432"/>
                </a:lnTo>
                <a:lnTo>
                  <a:pt x="59835" y="217066"/>
                </a:lnTo>
                <a:lnTo>
                  <a:pt x="39007" y="257259"/>
                </a:lnTo>
                <a:lnTo>
                  <a:pt x="22342" y="299744"/>
                </a:lnTo>
                <a:lnTo>
                  <a:pt x="10108" y="344253"/>
                </a:lnTo>
                <a:lnTo>
                  <a:pt x="2571" y="390520"/>
                </a:lnTo>
                <a:lnTo>
                  <a:pt x="0" y="438276"/>
                </a:lnTo>
                <a:lnTo>
                  <a:pt x="0" y="2191385"/>
                </a:lnTo>
                <a:lnTo>
                  <a:pt x="2571" y="2239141"/>
                </a:lnTo>
                <a:lnTo>
                  <a:pt x="10108" y="2285408"/>
                </a:lnTo>
                <a:lnTo>
                  <a:pt x="22342" y="2329917"/>
                </a:lnTo>
                <a:lnTo>
                  <a:pt x="39007" y="2372402"/>
                </a:lnTo>
                <a:lnTo>
                  <a:pt x="59835" y="2412595"/>
                </a:lnTo>
                <a:lnTo>
                  <a:pt x="84559" y="2450229"/>
                </a:lnTo>
                <a:lnTo>
                  <a:pt x="112911" y="2485036"/>
                </a:lnTo>
                <a:lnTo>
                  <a:pt x="144625" y="2516750"/>
                </a:lnTo>
                <a:lnTo>
                  <a:pt x="179432" y="2545102"/>
                </a:lnTo>
                <a:lnTo>
                  <a:pt x="217066" y="2569826"/>
                </a:lnTo>
                <a:lnTo>
                  <a:pt x="257259" y="2590654"/>
                </a:lnTo>
                <a:lnTo>
                  <a:pt x="299744" y="2607319"/>
                </a:lnTo>
                <a:lnTo>
                  <a:pt x="344253" y="2619553"/>
                </a:lnTo>
                <a:lnTo>
                  <a:pt x="390520" y="2627090"/>
                </a:lnTo>
                <a:lnTo>
                  <a:pt x="438276" y="2629662"/>
                </a:lnTo>
                <a:lnTo>
                  <a:pt x="4340224" y="2629662"/>
                </a:lnTo>
                <a:lnTo>
                  <a:pt x="4387983" y="2627090"/>
                </a:lnTo>
                <a:lnTo>
                  <a:pt x="4434254" y="2619553"/>
                </a:lnTo>
                <a:lnTo>
                  <a:pt x="4478770" y="2607319"/>
                </a:lnTo>
                <a:lnTo>
                  <a:pt x="4521264" y="2590654"/>
                </a:lnTo>
                <a:lnTo>
                  <a:pt x="4561468" y="2569826"/>
                </a:lnTo>
                <a:lnTo>
                  <a:pt x="4599113" y="2545102"/>
                </a:lnTo>
                <a:lnTo>
                  <a:pt x="4633933" y="2516750"/>
                </a:lnTo>
                <a:lnTo>
                  <a:pt x="4665659" y="2485036"/>
                </a:lnTo>
                <a:lnTo>
                  <a:pt x="4694024" y="2450229"/>
                </a:lnTo>
                <a:lnTo>
                  <a:pt x="4718760" y="2412595"/>
                </a:lnTo>
                <a:lnTo>
                  <a:pt x="4739598" y="2372402"/>
                </a:lnTo>
                <a:lnTo>
                  <a:pt x="4756272" y="2329917"/>
                </a:lnTo>
                <a:lnTo>
                  <a:pt x="4768514" y="2285408"/>
                </a:lnTo>
                <a:lnTo>
                  <a:pt x="4776055" y="2239141"/>
                </a:lnTo>
                <a:lnTo>
                  <a:pt x="4778628" y="2191385"/>
                </a:lnTo>
                <a:lnTo>
                  <a:pt x="4778628" y="438276"/>
                </a:lnTo>
                <a:lnTo>
                  <a:pt x="4776055" y="390520"/>
                </a:lnTo>
                <a:lnTo>
                  <a:pt x="4768514" y="344253"/>
                </a:lnTo>
                <a:lnTo>
                  <a:pt x="4756272" y="299744"/>
                </a:lnTo>
                <a:lnTo>
                  <a:pt x="4739598" y="257259"/>
                </a:lnTo>
                <a:lnTo>
                  <a:pt x="4718760" y="217066"/>
                </a:lnTo>
                <a:lnTo>
                  <a:pt x="4694024" y="179432"/>
                </a:lnTo>
                <a:lnTo>
                  <a:pt x="4665659" y="144625"/>
                </a:lnTo>
                <a:lnTo>
                  <a:pt x="4633933" y="112911"/>
                </a:lnTo>
                <a:lnTo>
                  <a:pt x="4599113" y="84559"/>
                </a:lnTo>
                <a:lnTo>
                  <a:pt x="4561468" y="59835"/>
                </a:lnTo>
                <a:lnTo>
                  <a:pt x="4521264" y="39007"/>
                </a:lnTo>
                <a:lnTo>
                  <a:pt x="4478770" y="22342"/>
                </a:lnTo>
                <a:lnTo>
                  <a:pt x="4434254" y="10108"/>
                </a:lnTo>
                <a:lnTo>
                  <a:pt x="4387983" y="2571"/>
                </a:lnTo>
                <a:lnTo>
                  <a:pt x="4340224" y="0"/>
                </a:lnTo>
                <a:close/>
              </a:path>
            </a:pathLst>
          </a:custGeom>
          <a:solidFill>
            <a:srgbClr val="006FC0">
              <a:alpha val="2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08455" y="1356105"/>
            <a:ext cx="448437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4-6</a:t>
            </a:r>
            <a:r>
              <a:rPr sz="1800" b="1" spc="40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классы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«Русский язык»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«Математика».</a:t>
            </a:r>
            <a:endParaRPr sz="1800">
              <a:latin typeface="Calibri"/>
              <a:cs typeface="Calibri"/>
            </a:endParaRPr>
          </a:p>
          <a:p>
            <a:pPr marL="26034" marR="16510" algn="ctr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По </a:t>
            </a:r>
            <a:r>
              <a:rPr sz="1800" spc="-5" dirty="0">
                <a:latin typeface="Calibri"/>
                <a:cs typeface="Calibri"/>
              </a:rPr>
              <a:t>остальным </a:t>
            </a:r>
            <a:r>
              <a:rPr sz="1800" spc="-10" dirty="0">
                <a:latin typeface="Calibri"/>
                <a:cs typeface="Calibri"/>
              </a:rPr>
              <a:t>предметам </a:t>
            </a:r>
            <a:r>
              <a:rPr sz="1800" dirty="0">
                <a:latin typeface="Calibri"/>
                <a:cs typeface="Calibri"/>
              </a:rPr>
              <a:t>ВПР в </a:t>
            </a:r>
            <a:r>
              <a:rPr sz="1800" spc="5" dirty="0">
                <a:latin typeface="Calibri"/>
                <a:cs typeface="Calibri"/>
              </a:rPr>
              <a:t>4-6 </a:t>
            </a:r>
            <a:r>
              <a:rPr sz="1800" spc="-5" dirty="0">
                <a:latin typeface="Calibri"/>
                <a:cs typeface="Calibri"/>
              </a:rPr>
              <a:t>классах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ОО,</a:t>
            </a:r>
            <a:r>
              <a:rPr sz="1800" spc="-5" dirty="0">
                <a:latin typeface="Calibri"/>
                <a:cs typeface="Calibri"/>
              </a:rPr>
              <a:t> включенных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выборку,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проводятся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endParaRPr sz="18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штатном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режиме.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32447" y="1183132"/>
            <a:ext cx="438721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 marR="57150" indent="6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11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классы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 </a:t>
            </a:r>
            <a:r>
              <a:rPr sz="1800" spc="-10" dirty="0">
                <a:latin typeface="Calibri"/>
                <a:cs typeface="Calibri"/>
              </a:rPr>
              <a:t>единой</a:t>
            </a:r>
            <a:r>
              <a:rPr sz="1800" dirty="0">
                <a:latin typeface="Calibri"/>
                <a:cs typeface="Calibri"/>
              </a:rPr>
              <a:t> проверочной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работе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-5" dirty="0">
                <a:latin typeface="Calibri"/>
                <a:cs typeface="Calibri"/>
              </a:rPr>
              <a:t> социально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5" dirty="0">
                <a:latin typeface="Calibri"/>
                <a:cs typeface="Calibri"/>
              </a:rPr>
              <a:t>гуманитарным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компьютерной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форме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(работа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включает</a:t>
            </a:r>
            <a:endParaRPr sz="1800">
              <a:latin typeface="Calibri"/>
              <a:cs typeface="Calibri"/>
            </a:endParaRPr>
          </a:p>
          <a:p>
            <a:pPr marR="41275" algn="ctr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задания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«География»,</a:t>
            </a:r>
            <a:endParaRPr sz="1800">
              <a:latin typeface="Calibri"/>
              <a:cs typeface="Calibri"/>
            </a:endParaRPr>
          </a:p>
          <a:p>
            <a:pPr marR="43815" algn="ctr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«История»,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«Обществознание»).</a:t>
            </a:r>
            <a:endParaRPr sz="18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По </a:t>
            </a:r>
            <a:r>
              <a:rPr sz="1800" spc="-5" dirty="0">
                <a:latin typeface="Calibri"/>
                <a:cs typeface="Calibri"/>
              </a:rPr>
              <a:t>остальным </a:t>
            </a:r>
            <a:r>
              <a:rPr sz="1800" spc="-10" dirty="0">
                <a:latin typeface="Calibri"/>
                <a:cs typeface="Calibri"/>
              </a:rPr>
              <a:t>предметам </a:t>
            </a:r>
            <a:r>
              <a:rPr sz="1800" dirty="0">
                <a:latin typeface="Calibri"/>
                <a:cs typeface="Calibri"/>
              </a:rPr>
              <a:t>ВПР в 11 </a:t>
            </a:r>
            <a:r>
              <a:rPr sz="1800" spc="-5" dirty="0">
                <a:latin typeface="Calibri"/>
                <a:cs typeface="Calibri"/>
              </a:rPr>
              <a:t>классах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ОО,</a:t>
            </a:r>
            <a:r>
              <a:rPr sz="1800" spc="-5" dirty="0">
                <a:latin typeface="Calibri"/>
                <a:cs typeface="Calibri"/>
              </a:rPr>
              <a:t> включенных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выборку,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проводятся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режиме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апробации.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4123" y="3890898"/>
            <a:ext cx="456184" cy="456183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324102" y="3888994"/>
            <a:ext cx="10410698" cy="2394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3279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Calibri"/>
                <a:cs typeface="Calibri"/>
              </a:rPr>
              <a:t>Контроль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объективности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обеспечивается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путем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 err="1">
                <a:latin typeface="Calibri"/>
                <a:cs typeface="Calibri"/>
              </a:rPr>
              <a:t>присутствия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 err="1" smtClean="0">
                <a:latin typeface="Calibri"/>
                <a:cs typeface="Calibri"/>
              </a:rPr>
              <a:t>независимых</a:t>
            </a:r>
            <a:r>
              <a:rPr sz="1800" dirty="0" smtClean="0">
                <a:latin typeface="Calibri"/>
                <a:cs typeface="Calibri"/>
              </a:rPr>
              <a:t> </a:t>
            </a:r>
            <a:r>
              <a:rPr sz="1800" spc="-15" dirty="0" err="1" smtClean="0">
                <a:latin typeface="Calibri"/>
                <a:cs typeface="Calibri"/>
              </a:rPr>
              <a:t>наблюдателей</a:t>
            </a:r>
            <a:r>
              <a:rPr sz="1800" spc="10" dirty="0" smtClean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аудиториях.</a:t>
            </a:r>
            <a:endParaRPr sz="1800" dirty="0">
              <a:latin typeface="Calibri"/>
              <a:cs typeface="Calibri"/>
            </a:endParaRPr>
          </a:p>
          <a:p>
            <a:pPr marL="125730" marR="2322830">
              <a:lnSpc>
                <a:spcPct val="172300"/>
              </a:lnSpc>
              <a:spcBef>
                <a:spcPts val="1495"/>
              </a:spcBef>
            </a:pPr>
            <a:r>
              <a:rPr sz="1800" spc="-5" dirty="0">
                <a:latin typeface="Calibri"/>
                <a:cs typeface="Calibri"/>
              </a:rPr>
              <a:t>Работы участников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проверяются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независимыми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экспертами.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Независимые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наблюдатели</a:t>
            </a:r>
            <a:r>
              <a:rPr sz="1800" dirty="0">
                <a:latin typeface="Calibri"/>
                <a:cs typeface="Calibri"/>
              </a:rPr>
              <a:t> 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независимые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эксперты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 err="1">
                <a:latin typeface="Calibri"/>
                <a:cs typeface="Calibri"/>
              </a:rPr>
              <a:t>определяются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lang="ru-RU" sz="1800" spc="15" dirty="0" smtClean="0">
                <a:latin typeface="Calibri"/>
                <a:cs typeface="Calibri"/>
              </a:rPr>
              <a:t> Р</a:t>
            </a:r>
            <a:r>
              <a:rPr sz="1800" spc="-5" dirty="0" smtClean="0">
                <a:latin typeface="Calibri"/>
                <a:cs typeface="Calibri"/>
              </a:rPr>
              <a:t>ОИВ</a:t>
            </a:r>
            <a:r>
              <a:rPr sz="1800" spc="-5" dirty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 marL="107314" marR="5080">
              <a:lnSpc>
                <a:spcPct val="100000"/>
              </a:lnSpc>
              <a:spcBef>
                <a:spcPts val="990"/>
              </a:spcBef>
            </a:pPr>
            <a:r>
              <a:rPr sz="1800" spc="-5" dirty="0">
                <a:latin typeface="Calibri"/>
                <a:cs typeface="Calibri"/>
              </a:rPr>
              <a:t>Для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проверки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заданий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единой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поверочной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работы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социально-гуманитарным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11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классах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эксперты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получат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доступ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 </a:t>
            </a:r>
            <a:r>
              <a:rPr sz="1800" spc="-10" dirty="0">
                <a:latin typeface="Calibri"/>
                <a:cs typeface="Calibri"/>
              </a:rPr>
              <a:t>системе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удаленной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проверки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заданий </a:t>
            </a:r>
            <a:r>
              <a:rPr sz="1800" spc="-5" dirty="0">
                <a:latin typeface="Calibri"/>
                <a:cs typeface="Calibri"/>
              </a:rPr>
              <a:t>«Эксперт».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83654" y="4855978"/>
            <a:ext cx="294446" cy="269563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83654" y="5782634"/>
            <a:ext cx="294446" cy="26956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11" cy="75439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40735" y="93979"/>
            <a:ext cx="65703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/>
              <a:t>ОРГАНИЗАЦИЯ</a:t>
            </a:r>
            <a:r>
              <a:rPr sz="2400" spc="-35" dirty="0"/>
              <a:t> </a:t>
            </a:r>
            <a:r>
              <a:rPr sz="2400" spc="-10" dirty="0"/>
              <a:t>ВЫБОРОЧНОГО</a:t>
            </a:r>
            <a:r>
              <a:rPr sz="2400" spc="-15" dirty="0"/>
              <a:t> </a:t>
            </a:r>
            <a:r>
              <a:rPr sz="2400" spc="-5" dirty="0"/>
              <a:t>ПРОВЕДЕНИЯ</a:t>
            </a:r>
            <a:r>
              <a:rPr sz="2400" dirty="0"/>
              <a:t> ВПР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3054857" y="459740"/>
            <a:ext cx="61366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С</a:t>
            </a:r>
            <a:r>
              <a:rPr sz="24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006FC0"/>
                </a:solidFill>
                <a:latin typeface="Calibri"/>
                <a:cs typeface="Calibri"/>
              </a:rPr>
              <a:t>КОНТРОЛЕМ</a:t>
            </a:r>
            <a:r>
              <a:rPr sz="2400" b="1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006FC0"/>
                </a:solidFill>
                <a:latin typeface="Calibri"/>
                <a:cs typeface="Calibri"/>
              </a:rPr>
              <a:t>ОБЪЕКТИВНОСТИ</a:t>
            </a:r>
            <a:r>
              <a:rPr sz="2400" b="1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-75" dirty="0">
                <a:solidFill>
                  <a:srgbClr val="006FC0"/>
                </a:solidFill>
                <a:latin typeface="Calibri"/>
                <a:cs typeface="Calibri"/>
              </a:rPr>
              <a:t>РЕЗУЛЬТАТОВ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7643" y="683768"/>
            <a:ext cx="1095121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218420" algn="l"/>
              </a:tabLst>
            </a:pPr>
            <a:r>
              <a:rPr sz="2000" b="1" u="heavy" spc="-5" dirty="0">
                <a:uFill>
                  <a:solidFill>
                    <a:srgbClr val="94B3D6"/>
                  </a:solidFill>
                </a:uFill>
                <a:latin typeface="Calibri"/>
                <a:cs typeface="Calibri"/>
              </a:rPr>
              <a:t> 	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5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15</a:t>
            </a:r>
            <a:r>
              <a:rPr sz="2000" b="1" spc="-5" dirty="0">
                <a:solidFill>
                  <a:srgbClr val="A6A6A6"/>
                </a:solidFill>
                <a:latin typeface="Calibri"/>
                <a:cs typeface="Calibri"/>
              </a:rPr>
              <a:t>/18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1380" y="1650237"/>
            <a:ext cx="417322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Формирование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списка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участников: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spc="-15" dirty="0">
                <a:latin typeface="Calibri"/>
                <a:cs typeface="Calibri"/>
              </a:rPr>
              <a:t>Согласование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списка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ОО</a:t>
            </a:r>
            <a:r>
              <a:rPr sz="1800" spc="40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участников.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spc="-5" dirty="0">
                <a:latin typeface="Calibri"/>
                <a:cs typeface="Calibri"/>
              </a:rPr>
              <a:t>Сбор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списка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обучающихся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6726" y="4365805"/>
            <a:ext cx="319334" cy="29445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881380" y="4203700"/>
            <a:ext cx="10203815" cy="2051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912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если 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каждой</a:t>
            </a:r>
            <a:r>
              <a:rPr sz="1800" spc="-5" dirty="0">
                <a:latin typeface="Calibri"/>
                <a:cs typeface="Calibri"/>
              </a:rPr>
              <a:t> параллели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(4,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5 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6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классов)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более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30 </a:t>
            </a:r>
            <a:r>
              <a:rPr sz="1800" spc="-10" dirty="0">
                <a:latin typeface="Calibri"/>
                <a:cs typeface="Calibri"/>
              </a:rPr>
              <a:t>человек,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отбирается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30 </a:t>
            </a:r>
            <a:r>
              <a:rPr sz="1800" spc="-5" dirty="0">
                <a:latin typeface="Calibri"/>
                <a:cs typeface="Calibri"/>
              </a:rPr>
              <a:t>обучающихся,</a:t>
            </a:r>
            <a:r>
              <a:rPr sz="1800" dirty="0">
                <a:latin typeface="Calibri"/>
                <a:cs typeface="Calibri"/>
              </a:rPr>
              <a:t> если</a:t>
            </a:r>
          </a:p>
          <a:p>
            <a:pPr marL="57912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параллели менее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30 </a:t>
            </a:r>
            <a:r>
              <a:rPr sz="1800" spc="-10" dirty="0">
                <a:latin typeface="Calibri"/>
                <a:cs typeface="Calibri"/>
              </a:rPr>
              <a:t>человек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выборку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включаются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все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обучающиеся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параллели.</a:t>
            </a:r>
            <a:endParaRPr sz="1800" dirty="0">
              <a:latin typeface="Calibri"/>
              <a:cs typeface="Calibri"/>
            </a:endParaRPr>
          </a:p>
          <a:p>
            <a:pPr marL="579120" marR="130810">
              <a:lnSpc>
                <a:spcPct val="100000"/>
              </a:lnSpc>
              <a:spcBef>
                <a:spcPts val="1470"/>
              </a:spcBef>
            </a:pPr>
            <a:r>
              <a:rPr sz="1800" dirty="0">
                <a:latin typeface="Calibri"/>
                <a:cs typeface="Calibri"/>
              </a:rPr>
              <a:t>если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параллели </a:t>
            </a:r>
            <a:r>
              <a:rPr sz="1800" dirty="0">
                <a:latin typeface="Calibri"/>
                <a:cs typeface="Calibri"/>
              </a:rPr>
              <a:t>11 </a:t>
            </a:r>
            <a:r>
              <a:rPr sz="1800" spc="-5" dirty="0">
                <a:latin typeface="Calibri"/>
                <a:cs typeface="Calibri"/>
              </a:rPr>
              <a:t>классов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более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25 </a:t>
            </a:r>
            <a:r>
              <a:rPr sz="1800" spc="-10" dirty="0">
                <a:latin typeface="Calibri"/>
                <a:cs typeface="Calibri"/>
              </a:rPr>
              <a:t>человек,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отбирается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25 </a:t>
            </a:r>
            <a:r>
              <a:rPr sz="1800" spc="-5" dirty="0">
                <a:latin typeface="Calibri"/>
                <a:cs typeface="Calibri"/>
              </a:rPr>
              <a:t>обучающихся,</a:t>
            </a:r>
            <a:r>
              <a:rPr sz="1800" dirty="0">
                <a:latin typeface="Calibri"/>
                <a:cs typeface="Calibri"/>
              </a:rPr>
              <a:t> если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5" dirty="0">
                <a:latin typeface="Calibri"/>
                <a:cs typeface="Calibri"/>
              </a:rPr>
              <a:t> параллели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менее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25 </a:t>
            </a:r>
            <a:r>
              <a:rPr sz="1800" spc="-10" dirty="0">
                <a:latin typeface="Calibri"/>
                <a:cs typeface="Calibri"/>
              </a:rPr>
              <a:t>человек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выборку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включаются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все </a:t>
            </a:r>
            <a:r>
              <a:rPr sz="1800" spc="-5" dirty="0">
                <a:latin typeface="Calibri"/>
                <a:cs typeface="Calibri"/>
              </a:rPr>
              <a:t>обучающиеся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параллели.</a:t>
            </a:r>
            <a:endParaRPr sz="1800" dirty="0">
              <a:latin typeface="Calibri"/>
              <a:cs typeface="Calibri"/>
            </a:endParaRPr>
          </a:p>
          <a:p>
            <a:pPr marL="237490" indent="-225425">
              <a:lnSpc>
                <a:spcPct val="100000"/>
              </a:lnSpc>
              <a:spcBef>
                <a:spcPts val="1515"/>
              </a:spcBef>
              <a:buAutoNum type="arabicPeriod" startAt="3"/>
              <a:tabLst>
                <a:tab pos="238125" algn="l"/>
              </a:tabLst>
            </a:pPr>
            <a:r>
              <a:rPr sz="1800" spc="-5" dirty="0">
                <a:latin typeface="Calibri"/>
                <a:cs typeface="Calibri"/>
              </a:rPr>
              <a:t>Сбор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расписания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проведения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ЕПР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(информацию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заполняют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Региональные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координаторы).</a:t>
            </a:r>
            <a:endParaRPr sz="1800" dirty="0">
              <a:latin typeface="Calibri"/>
              <a:cs typeface="Calibri"/>
            </a:endParaRPr>
          </a:p>
          <a:p>
            <a:pPr marL="237490" indent="-225425">
              <a:lnSpc>
                <a:spcPct val="100000"/>
              </a:lnSpc>
              <a:buAutoNum type="arabicPeriod" startAt="3"/>
              <a:tabLst>
                <a:tab pos="238125" algn="l"/>
              </a:tabLst>
            </a:pPr>
            <a:r>
              <a:rPr sz="1800" spc="-10" dirty="0">
                <a:latin typeface="Calibri"/>
                <a:cs typeface="Calibri"/>
              </a:rPr>
              <a:t>Предоставление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итогового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списка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обучающихся,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которые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были </a:t>
            </a:r>
            <a:r>
              <a:rPr sz="1800" spc="-10" dirty="0">
                <a:latin typeface="Calibri"/>
                <a:cs typeface="Calibri"/>
              </a:rPr>
              <a:t>отобраны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для </a:t>
            </a:r>
            <a:r>
              <a:rPr sz="1800" dirty="0">
                <a:latin typeface="Calibri"/>
                <a:cs typeface="Calibri"/>
              </a:rPr>
              <a:t>участия.</a:t>
            </a: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6726" y="5028745"/>
            <a:ext cx="319334" cy="294450"/>
          </a:xfrm>
          <a:prstGeom prst="rect">
            <a:avLst/>
          </a:prstGeom>
        </p:spPr>
      </p:pic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446392" y="1434464"/>
          <a:ext cx="4412614" cy="22693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1565"/>
                <a:gridCol w="1858010"/>
                <a:gridCol w="1463039"/>
              </a:tblGrid>
              <a:tr h="9582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800" b="1" spc="-15" dirty="0">
                          <a:latin typeface="Calibri"/>
                          <a:cs typeface="Calibri"/>
                        </a:rPr>
                        <a:t>Пол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945"/>
                        </a:spcBef>
                      </a:pPr>
                      <a:r>
                        <a:rPr sz="1800" b="1" spc="-30" dirty="0">
                          <a:latin typeface="Calibri"/>
                          <a:cs typeface="Calibri"/>
                        </a:rPr>
                        <a:t>Ф.И.О.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обучающегося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(инициалы)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00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Дата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рождения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26644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Мужской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А.А.А.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11.09.2006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26643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Женский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Б.Д.С.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16.03.2006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26771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Мужской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Ж.С.Н.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19.09.2006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26644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Женский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И.Е.А.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17.07.2006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419" y="193789"/>
            <a:ext cx="829264" cy="68483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12364" y="243331"/>
            <a:ext cx="642620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ВСЕРОССИЙСКИЕ</a:t>
            </a:r>
            <a:r>
              <a:rPr spc="-25" dirty="0"/>
              <a:t> </a:t>
            </a:r>
            <a:r>
              <a:rPr dirty="0"/>
              <a:t>ПРОВЕРОЧНЫЕ</a:t>
            </a:r>
            <a:r>
              <a:rPr spc="-40" dirty="0"/>
              <a:t> РАБОТЫ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03553" y="650160"/>
            <a:ext cx="10955655" cy="4252446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360"/>
              </a:spcBef>
              <a:tabLst>
                <a:tab pos="10222230" algn="l"/>
              </a:tabLst>
            </a:pPr>
            <a:r>
              <a:rPr sz="2000" b="1" u="heavy" spc="-5" dirty="0">
                <a:uFill>
                  <a:solidFill>
                    <a:srgbClr val="94B3D6"/>
                  </a:solidFill>
                </a:uFill>
                <a:latin typeface="Calibri"/>
                <a:cs typeface="Calibri"/>
              </a:rPr>
              <a:t> 	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5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16</a:t>
            </a:r>
            <a:r>
              <a:rPr sz="2000" b="1" spc="-5" dirty="0">
                <a:solidFill>
                  <a:srgbClr val="A6A6A6"/>
                </a:solidFill>
                <a:latin typeface="Calibri"/>
                <a:cs typeface="Calibri"/>
              </a:rPr>
              <a:t>/18</a:t>
            </a:r>
            <a:endParaRPr sz="2000" dirty="0">
              <a:latin typeface="Calibri"/>
              <a:cs typeface="Calibri"/>
            </a:endParaRPr>
          </a:p>
          <a:p>
            <a:pPr marR="502920" algn="ctr">
              <a:lnSpc>
                <a:spcPct val="100000"/>
              </a:lnSpc>
              <a:spcBef>
                <a:spcPts val="240"/>
              </a:spcBef>
            </a:pPr>
            <a:r>
              <a:rPr sz="2400" b="1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Обработка</a:t>
            </a:r>
            <a:r>
              <a:rPr sz="2400" b="1" spc="-3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результатов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1650" algn="ctr">
              <a:lnSpc>
                <a:spcPct val="100000"/>
              </a:lnSpc>
              <a:spcBef>
                <a:spcPts val="390"/>
              </a:spcBef>
            </a:pPr>
            <a:r>
              <a:rPr sz="2400" b="1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</a:t>
            </a:r>
            <a:r>
              <a:rPr sz="2400" b="1" spc="-2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статистических</a:t>
            </a:r>
            <a:r>
              <a:rPr sz="2400" b="1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отчетов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313055" indent="-286385">
              <a:lnSpc>
                <a:spcPct val="100000"/>
              </a:lnSpc>
              <a:buFont typeface="Wingdings"/>
              <a:buChar char=""/>
              <a:tabLst>
                <a:tab pos="313690" algn="l"/>
              </a:tabLst>
            </a:pPr>
            <a:r>
              <a:rPr sz="2000" spc="-10" dirty="0">
                <a:latin typeface="Calibri"/>
                <a:cs typeface="Calibri"/>
              </a:rPr>
              <a:t>Проводится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обработка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006FC0"/>
                </a:solidFill>
                <a:latin typeface="Calibri"/>
                <a:cs typeface="Calibri"/>
              </a:rPr>
              <a:t>результатов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участников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ВПР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"/>
            </a:pPr>
            <a:endParaRPr sz="2300" dirty="0">
              <a:latin typeface="Calibri"/>
              <a:cs typeface="Calibri"/>
            </a:endParaRPr>
          </a:p>
          <a:p>
            <a:pPr marL="313055" marR="665480" indent="-285750" algn="just">
              <a:lnSpc>
                <a:spcPct val="100000"/>
              </a:lnSpc>
              <a:buFont typeface="Wingdings"/>
              <a:buChar char=""/>
              <a:tabLst>
                <a:tab pos="313690" algn="l"/>
              </a:tabLst>
            </a:pPr>
            <a:r>
              <a:rPr sz="2000" spc="-10" dirty="0">
                <a:latin typeface="Calibri"/>
                <a:cs typeface="Calibri"/>
              </a:rPr>
              <a:t>После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обработки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результатов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формируется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сводная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 статистика</a:t>
            </a:r>
            <a:r>
              <a:rPr sz="2000" spc="-10" dirty="0">
                <a:latin typeface="Calibri"/>
                <a:cs typeface="Calibri"/>
              </a:rPr>
              <a:t>,</a:t>
            </a:r>
            <a:r>
              <a:rPr sz="2000" spc="-5" dirty="0">
                <a:latin typeface="Calibri"/>
                <a:cs typeface="Calibri"/>
              </a:rPr>
              <a:t> включающая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процент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выполнения по </a:t>
            </a:r>
            <a:r>
              <a:rPr sz="2000" dirty="0">
                <a:latin typeface="Calibri"/>
                <a:cs typeface="Calibri"/>
              </a:rPr>
              <a:t>заданиям и </a:t>
            </a:r>
            <a:r>
              <a:rPr sz="2000" spc="-10" dirty="0">
                <a:latin typeface="Calibri"/>
                <a:cs typeface="Calibri"/>
              </a:rPr>
              <a:t>распределение </a:t>
            </a:r>
            <a:r>
              <a:rPr sz="2000" spc="-5" dirty="0">
                <a:latin typeface="Calibri"/>
                <a:cs typeface="Calibri"/>
              </a:rPr>
              <a:t>участников (в процентах) по </a:t>
            </a:r>
            <a:r>
              <a:rPr sz="2000" spc="-15" dirty="0">
                <a:latin typeface="Calibri"/>
                <a:cs typeface="Calibri"/>
              </a:rPr>
              <a:t>отметкам </a:t>
            </a:r>
            <a:r>
              <a:rPr sz="2000" spc="-5" dirty="0">
                <a:latin typeface="Calibri"/>
                <a:cs typeface="Calibri"/>
              </a:rPr>
              <a:t>по </a:t>
            </a:r>
            <a:r>
              <a:rPr sz="2000" spc="-15" dirty="0">
                <a:latin typeface="Calibri"/>
                <a:cs typeface="Calibri"/>
              </a:rPr>
              <a:t>ОО, 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муниципалитетам,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регионам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 </a:t>
            </a:r>
            <a:r>
              <a:rPr sz="2000" spc="-10" dirty="0">
                <a:latin typeface="Calibri"/>
                <a:cs typeface="Calibri"/>
              </a:rPr>
              <a:t>Российской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Федерации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целом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по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каждому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виду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ВПР</a:t>
            </a:r>
            <a:endParaRPr sz="2000" dirty="0">
              <a:latin typeface="Calibri"/>
              <a:cs typeface="Calibri"/>
            </a:endParaRPr>
          </a:p>
          <a:p>
            <a:pPr marL="298450" marR="683895" indent="-285750" algn="just">
              <a:lnSpc>
                <a:spcPct val="100000"/>
              </a:lnSpc>
              <a:spcBef>
                <a:spcPts val="1585"/>
              </a:spcBef>
              <a:buFont typeface="Wingdings"/>
              <a:buChar char=""/>
              <a:tabLst>
                <a:tab pos="298450" algn="l"/>
              </a:tabLst>
            </a:pPr>
            <a:r>
              <a:rPr sz="2000" spc="-5" dirty="0">
                <a:latin typeface="Calibri"/>
                <a:cs typeface="Calibri"/>
              </a:rPr>
              <a:t>С </a:t>
            </a:r>
            <a:r>
              <a:rPr sz="2000" spc="-10" dirty="0">
                <a:latin typeface="Calibri"/>
                <a:cs typeface="Calibri"/>
              </a:rPr>
              <a:t>использованием </a:t>
            </a:r>
            <a:r>
              <a:rPr sz="2000" spc="-5" dirty="0">
                <a:latin typeface="Calibri"/>
                <a:cs typeface="Calibri"/>
              </a:rPr>
              <a:t>ФИС </a:t>
            </a:r>
            <a:r>
              <a:rPr sz="2000" spc="-25" dirty="0">
                <a:latin typeface="Calibri"/>
                <a:cs typeface="Calibri"/>
              </a:rPr>
              <a:t>ОКО </a:t>
            </a:r>
            <a:r>
              <a:rPr sz="2000" spc="-10" dirty="0">
                <a:latin typeface="Calibri"/>
                <a:cs typeface="Calibri"/>
              </a:rPr>
              <a:t>формируются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статистические 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отчеты для ОО </a:t>
            </a:r>
            <a:r>
              <a:rPr sz="2000" spc="-5" dirty="0">
                <a:latin typeface="Calibri"/>
                <a:cs typeface="Calibri"/>
              </a:rPr>
              <a:t>(включающие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результаты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выполнения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каждого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участника)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координаторов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на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муниципальном,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региональном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</a:t>
            </a:r>
            <a:r>
              <a:rPr sz="2000" spc="-10" dirty="0">
                <a:latin typeface="Calibri"/>
                <a:cs typeface="Calibri"/>
              </a:rPr>
              <a:t> федеральном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уровнях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4559" y="4582540"/>
            <a:ext cx="10151745" cy="1181735"/>
          </a:xfrm>
          <a:custGeom>
            <a:avLst/>
            <a:gdLst/>
            <a:ahLst/>
            <a:cxnLst/>
            <a:rect l="l" t="t" r="r" b="b"/>
            <a:pathLst>
              <a:path w="10151745" h="1181735">
                <a:moveTo>
                  <a:pt x="9954374" y="0"/>
                </a:moveTo>
                <a:lnTo>
                  <a:pt x="196964" y="0"/>
                </a:lnTo>
                <a:lnTo>
                  <a:pt x="151799" y="5199"/>
                </a:lnTo>
                <a:lnTo>
                  <a:pt x="110340" y="20011"/>
                </a:lnTo>
                <a:lnTo>
                  <a:pt x="73769" y="43257"/>
                </a:lnTo>
                <a:lnTo>
                  <a:pt x="43268" y="73756"/>
                </a:lnTo>
                <a:lnTo>
                  <a:pt x="20018" y="110328"/>
                </a:lnTo>
                <a:lnTo>
                  <a:pt x="5201" y="151795"/>
                </a:lnTo>
                <a:lnTo>
                  <a:pt x="0" y="196976"/>
                </a:lnTo>
                <a:lnTo>
                  <a:pt x="0" y="984757"/>
                </a:lnTo>
                <a:lnTo>
                  <a:pt x="5201" y="1029895"/>
                </a:lnTo>
                <a:lnTo>
                  <a:pt x="20018" y="1071335"/>
                </a:lnTo>
                <a:lnTo>
                  <a:pt x="43268" y="1107895"/>
                </a:lnTo>
                <a:lnTo>
                  <a:pt x="73769" y="1138391"/>
                </a:lnTo>
                <a:lnTo>
                  <a:pt x="110340" y="1161639"/>
                </a:lnTo>
                <a:lnTo>
                  <a:pt x="151799" y="1176456"/>
                </a:lnTo>
                <a:lnTo>
                  <a:pt x="196964" y="1181658"/>
                </a:lnTo>
                <a:lnTo>
                  <a:pt x="9954374" y="1181658"/>
                </a:lnTo>
                <a:lnTo>
                  <a:pt x="9999515" y="1176456"/>
                </a:lnTo>
                <a:lnTo>
                  <a:pt x="10040966" y="1161639"/>
                </a:lnTo>
                <a:lnTo>
                  <a:pt x="10077541" y="1138391"/>
                </a:lnTo>
                <a:lnTo>
                  <a:pt x="10108053" y="1107895"/>
                </a:lnTo>
                <a:lnTo>
                  <a:pt x="10131317" y="1071335"/>
                </a:lnTo>
                <a:lnTo>
                  <a:pt x="10146145" y="1029895"/>
                </a:lnTo>
                <a:lnTo>
                  <a:pt x="10151351" y="984757"/>
                </a:lnTo>
                <a:lnTo>
                  <a:pt x="10151351" y="196976"/>
                </a:lnTo>
                <a:lnTo>
                  <a:pt x="10146145" y="151795"/>
                </a:lnTo>
                <a:lnTo>
                  <a:pt x="10131317" y="110328"/>
                </a:lnTo>
                <a:lnTo>
                  <a:pt x="10108053" y="73756"/>
                </a:lnTo>
                <a:lnTo>
                  <a:pt x="10077541" y="43257"/>
                </a:lnTo>
                <a:lnTo>
                  <a:pt x="10040966" y="20011"/>
                </a:lnTo>
                <a:lnTo>
                  <a:pt x="9999515" y="5199"/>
                </a:lnTo>
                <a:lnTo>
                  <a:pt x="9954374" y="0"/>
                </a:lnTo>
                <a:close/>
              </a:path>
            </a:pathLst>
          </a:custGeom>
          <a:solidFill>
            <a:srgbClr val="006FC0">
              <a:alpha val="2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74559" y="2539619"/>
            <a:ext cx="10205720" cy="1367155"/>
          </a:xfrm>
          <a:custGeom>
            <a:avLst/>
            <a:gdLst/>
            <a:ahLst/>
            <a:cxnLst/>
            <a:rect l="l" t="t" r="r" b="b"/>
            <a:pathLst>
              <a:path w="10205720" h="1367154">
                <a:moveTo>
                  <a:pt x="9977742" y="0"/>
                </a:moveTo>
                <a:lnTo>
                  <a:pt x="227825" y="0"/>
                </a:lnTo>
                <a:lnTo>
                  <a:pt x="181908" y="4627"/>
                </a:lnTo>
                <a:lnTo>
                  <a:pt x="139142" y="17901"/>
                </a:lnTo>
                <a:lnTo>
                  <a:pt x="100442" y="38904"/>
                </a:lnTo>
                <a:lnTo>
                  <a:pt x="66725" y="66722"/>
                </a:lnTo>
                <a:lnTo>
                  <a:pt x="38907" y="100440"/>
                </a:lnTo>
                <a:lnTo>
                  <a:pt x="17902" y="139142"/>
                </a:lnTo>
                <a:lnTo>
                  <a:pt x="4628" y="181913"/>
                </a:lnTo>
                <a:lnTo>
                  <a:pt x="0" y="227837"/>
                </a:lnTo>
                <a:lnTo>
                  <a:pt x="0" y="1139062"/>
                </a:lnTo>
                <a:lnTo>
                  <a:pt x="4628" y="1184945"/>
                </a:lnTo>
                <a:lnTo>
                  <a:pt x="17902" y="1227685"/>
                </a:lnTo>
                <a:lnTo>
                  <a:pt x="38907" y="1266364"/>
                </a:lnTo>
                <a:lnTo>
                  <a:pt x="66725" y="1300067"/>
                </a:lnTo>
                <a:lnTo>
                  <a:pt x="100442" y="1327876"/>
                </a:lnTo>
                <a:lnTo>
                  <a:pt x="139142" y="1348874"/>
                </a:lnTo>
                <a:lnTo>
                  <a:pt x="181908" y="1362146"/>
                </a:lnTo>
                <a:lnTo>
                  <a:pt x="227825" y="1366773"/>
                </a:lnTo>
                <a:lnTo>
                  <a:pt x="9977742" y="1366773"/>
                </a:lnTo>
                <a:lnTo>
                  <a:pt x="10023630" y="1362146"/>
                </a:lnTo>
                <a:lnTo>
                  <a:pt x="10066384" y="1348874"/>
                </a:lnTo>
                <a:lnTo>
                  <a:pt x="10105084" y="1327876"/>
                </a:lnTo>
                <a:lnTo>
                  <a:pt x="10138810" y="1300067"/>
                </a:lnTo>
                <a:lnTo>
                  <a:pt x="10166642" y="1266364"/>
                </a:lnTo>
                <a:lnTo>
                  <a:pt x="10187661" y="1227685"/>
                </a:lnTo>
                <a:lnTo>
                  <a:pt x="10200947" y="1184945"/>
                </a:lnTo>
                <a:lnTo>
                  <a:pt x="10205580" y="1139062"/>
                </a:lnTo>
                <a:lnTo>
                  <a:pt x="10205580" y="227837"/>
                </a:lnTo>
                <a:lnTo>
                  <a:pt x="10200947" y="181913"/>
                </a:lnTo>
                <a:lnTo>
                  <a:pt x="10187661" y="139142"/>
                </a:lnTo>
                <a:lnTo>
                  <a:pt x="10166642" y="100440"/>
                </a:lnTo>
                <a:lnTo>
                  <a:pt x="10138810" y="66722"/>
                </a:lnTo>
                <a:lnTo>
                  <a:pt x="10105084" y="38904"/>
                </a:lnTo>
                <a:lnTo>
                  <a:pt x="10066384" y="17901"/>
                </a:lnTo>
                <a:lnTo>
                  <a:pt x="10023630" y="4627"/>
                </a:lnTo>
                <a:lnTo>
                  <a:pt x="9977742" y="0"/>
                </a:lnTo>
                <a:close/>
              </a:path>
            </a:pathLst>
          </a:custGeom>
          <a:solidFill>
            <a:srgbClr val="006FC0">
              <a:alpha val="2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11" cy="75439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88104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ПОЛУЧЕНИЕ</a:t>
            </a:r>
            <a:r>
              <a:rPr spc="-40" dirty="0"/>
              <a:t> </a:t>
            </a:r>
            <a:r>
              <a:rPr spc="-85" dirty="0"/>
              <a:t>РЕЗУЛЬТАТОВ</a:t>
            </a:r>
          </a:p>
          <a:p>
            <a:pPr marL="786765">
              <a:lnSpc>
                <a:spcPct val="100000"/>
              </a:lnSpc>
              <a:spcBef>
                <a:spcPts val="105"/>
              </a:spcBef>
              <a:tabLst>
                <a:tab pos="10993120" algn="l"/>
              </a:tabLst>
            </a:pPr>
            <a:r>
              <a:rPr sz="2000" u="heavy" spc="-5" dirty="0">
                <a:solidFill>
                  <a:srgbClr val="000000"/>
                </a:solidFill>
                <a:uFill>
                  <a:solidFill>
                    <a:srgbClr val="94B3D6"/>
                  </a:solidFill>
                </a:uFill>
              </a:rPr>
              <a:t> 	</a:t>
            </a:r>
            <a:r>
              <a:rPr sz="2000" spc="-5" dirty="0">
                <a:solidFill>
                  <a:srgbClr val="000000"/>
                </a:solidFill>
              </a:rPr>
              <a:t> </a:t>
            </a:r>
            <a:r>
              <a:rPr sz="2000" spc="-150" dirty="0">
                <a:solidFill>
                  <a:srgbClr val="000000"/>
                </a:solidFill>
              </a:rPr>
              <a:t> </a:t>
            </a:r>
            <a:r>
              <a:rPr sz="2000" spc="-5" dirty="0">
                <a:solidFill>
                  <a:srgbClr val="000000"/>
                </a:solidFill>
              </a:rPr>
              <a:t>17</a:t>
            </a:r>
            <a:r>
              <a:rPr sz="2000" spc="-5" dirty="0">
                <a:solidFill>
                  <a:srgbClr val="A6A6A6"/>
                </a:solidFill>
              </a:rPr>
              <a:t>/18</a:t>
            </a:r>
            <a:endParaRPr sz="2000" dirty="0"/>
          </a:p>
        </p:txBody>
      </p:sp>
      <p:sp>
        <p:nvSpPr>
          <p:cNvPr id="6" name="object 6"/>
          <p:cNvSpPr txBox="1"/>
          <p:nvPr/>
        </p:nvSpPr>
        <p:spPr>
          <a:xfrm>
            <a:off x="1099058" y="1309878"/>
            <a:ext cx="10061575" cy="4573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2800" b="1" spc="-15" dirty="0">
                <a:latin typeface="Calibri"/>
                <a:cs typeface="Calibri"/>
              </a:rPr>
              <a:t>ОО, </a:t>
            </a:r>
            <a:r>
              <a:rPr sz="2800" b="1" spc="-5" dirty="0">
                <a:latin typeface="Calibri"/>
                <a:cs typeface="Calibri"/>
              </a:rPr>
              <a:t>загрузившие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формы</a:t>
            </a:r>
            <a:r>
              <a:rPr sz="2800" b="1" spc="-1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сбора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результатов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: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ПЕРВАЯ</a:t>
            </a:r>
            <a:r>
              <a:rPr sz="18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ВОЛНА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50" dirty="0">
              <a:latin typeface="Calibri"/>
              <a:cs typeface="Calibri"/>
            </a:endParaRPr>
          </a:p>
          <a:p>
            <a:pPr marL="10477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до</a:t>
            </a:r>
            <a:r>
              <a:rPr sz="1800" dirty="0">
                <a:latin typeface="Calibri"/>
                <a:cs typeface="Calibri"/>
              </a:rPr>
              <a:t> 27 </a:t>
            </a:r>
            <a:r>
              <a:rPr sz="1800" spc="-10" dirty="0">
                <a:latin typeface="Calibri"/>
                <a:cs typeface="Calibri"/>
              </a:rPr>
              <a:t>апреля</a:t>
            </a:r>
            <a:r>
              <a:rPr sz="1800" dirty="0">
                <a:latin typeface="Calibri"/>
                <a:cs typeface="Calibri"/>
              </a:rPr>
              <a:t> 2024 </a:t>
            </a:r>
            <a:r>
              <a:rPr sz="1800" spc="-20" dirty="0">
                <a:latin typeface="Calibri"/>
                <a:cs typeface="Calibri"/>
              </a:rPr>
              <a:t>года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(до</a:t>
            </a:r>
            <a:r>
              <a:rPr sz="1800" dirty="0">
                <a:latin typeface="Calibri"/>
                <a:cs typeface="Calibri"/>
              </a:rPr>
              <a:t> 23:00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мск),</a:t>
            </a:r>
            <a:r>
              <a:rPr sz="1800" dirty="0">
                <a:latin typeface="Calibri"/>
                <a:cs typeface="Calibri"/>
              </a:rPr>
              <a:t> начнут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получать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результаты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15 </a:t>
            </a:r>
            <a:r>
              <a:rPr sz="1800" spc="-5" dirty="0">
                <a:latin typeface="Calibri"/>
                <a:cs typeface="Calibri"/>
              </a:rPr>
              <a:t>мая </a:t>
            </a:r>
            <a:r>
              <a:rPr sz="1800" dirty="0">
                <a:latin typeface="Calibri"/>
                <a:cs typeface="Calibri"/>
              </a:rPr>
              <a:t>2024 </a:t>
            </a:r>
            <a:r>
              <a:rPr sz="1800" spc="-20" dirty="0">
                <a:latin typeface="Calibri"/>
                <a:cs typeface="Calibri"/>
              </a:rPr>
              <a:t>года.</a:t>
            </a:r>
            <a:endParaRPr sz="1800" dirty="0">
              <a:latin typeface="Calibri"/>
              <a:cs typeface="Calibri"/>
            </a:endParaRPr>
          </a:p>
          <a:p>
            <a:pPr marL="104775" marR="49974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статистике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муниципалитету,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региону,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Российской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Федерации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будут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отражены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результаты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за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период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 19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марта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 27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апреля</a:t>
            </a:r>
            <a:r>
              <a:rPr sz="1800" dirty="0">
                <a:latin typeface="Calibri"/>
                <a:cs typeface="Calibri"/>
              </a:rPr>
              <a:t> 2024 </a:t>
            </a:r>
            <a:r>
              <a:rPr sz="1800" spc="-40" dirty="0">
                <a:latin typeface="Calibri"/>
                <a:cs typeface="Calibri"/>
              </a:rPr>
              <a:t>г.</a:t>
            </a:r>
            <a:endParaRPr sz="1800" dirty="0">
              <a:latin typeface="Calibri"/>
              <a:cs typeface="Calibri"/>
            </a:endParaRPr>
          </a:p>
          <a:p>
            <a:pPr marL="10477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Участники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компьютерной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формы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проведения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ВПР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получат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результаты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первой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волне.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35" dirty="0">
                <a:solidFill>
                  <a:srgbClr val="006FC0"/>
                </a:solidFill>
                <a:latin typeface="Calibri"/>
                <a:cs typeface="Calibri"/>
              </a:rPr>
              <a:t>ВТОРАЯ</a:t>
            </a:r>
            <a:r>
              <a:rPr sz="18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ВОЛНА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 dirty="0">
              <a:latin typeface="Calibri"/>
              <a:cs typeface="Calibri"/>
            </a:endParaRPr>
          </a:p>
          <a:p>
            <a:pPr marL="6794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с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27 </a:t>
            </a:r>
            <a:r>
              <a:rPr sz="1800" spc="-10" dirty="0">
                <a:latin typeface="Calibri"/>
                <a:cs typeface="Calibri"/>
              </a:rPr>
              <a:t>апреля</a:t>
            </a:r>
            <a:r>
              <a:rPr sz="1800" dirty="0">
                <a:latin typeface="Calibri"/>
                <a:cs typeface="Calibri"/>
              </a:rPr>
              <a:t> 2024 </a:t>
            </a:r>
            <a:r>
              <a:rPr sz="1800" spc="-20" dirty="0">
                <a:latin typeface="Calibri"/>
                <a:cs typeface="Calibri"/>
              </a:rPr>
              <a:t>года</a:t>
            </a:r>
            <a:r>
              <a:rPr sz="1800" spc="-5" dirty="0">
                <a:latin typeface="Calibri"/>
                <a:cs typeface="Calibri"/>
              </a:rPr>
              <a:t> (после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23:00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мск)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</a:t>
            </a:r>
            <a:r>
              <a:rPr sz="1800" dirty="0">
                <a:latin typeface="Calibri"/>
                <a:cs typeface="Calibri"/>
              </a:rPr>
              <a:t> 21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мая </a:t>
            </a:r>
            <a:r>
              <a:rPr sz="1800" dirty="0">
                <a:latin typeface="Calibri"/>
                <a:cs typeface="Calibri"/>
              </a:rPr>
              <a:t>2024 </a:t>
            </a:r>
            <a:r>
              <a:rPr sz="1800" spc="-20" dirty="0">
                <a:latin typeface="Calibri"/>
                <a:cs typeface="Calibri"/>
              </a:rPr>
              <a:t>года,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начнут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получать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результаты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4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июня</a:t>
            </a:r>
          </a:p>
          <a:p>
            <a:pPr marL="6794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2024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года.</a:t>
            </a:r>
            <a:endParaRPr sz="1800" dirty="0">
              <a:latin typeface="Calibri"/>
              <a:cs typeface="Calibri"/>
            </a:endParaRPr>
          </a:p>
          <a:p>
            <a:pPr marL="67945" marR="5080" indent="52069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статистике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муниципалитету,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региону,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Российской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Федерации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будут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отражены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результаты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за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весь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период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проведения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работ,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т.е.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все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загруженные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результаты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19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марта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21 </a:t>
            </a:r>
            <a:r>
              <a:rPr sz="1800" spc="-5" dirty="0">
                <a:latin typeface="Calibri"/>
                <a:cs typeface="Calibri"/>
              </a:rPr>
              <a:t>мая </a:t>
            </a:r>
            <a:r>
              <a:rPr sz="1800" dirty="0">
                <a:latin typeface="Calibri"/>
                <a:cs typeface="Calibri"/>
              </a:rPr>
              <a:t>2024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5" dirty="0">
                <a:latin typeface="Calibri"/>
                <a:cs typeface="Calibri"/>
              </a:rPr>
              <a:t>г.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11" cy="75439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58565">
              <a:lnSpc>
                <a:spcPct val="100000"/>
              </a:lnSpc>
              <a:spcBef>
                <a:spcPts val="100"/>
              </a:spcBef>
            </a:pPr>
            <a:r>
              <a:rPr lang="ru-RU" spc="-10" dirty="0" smtClean="0"/>
              <a:t>ПРИСТАЛЬНОЕ ВНИМАНИЕ</a:t>
            </a:r>
            <a:endParaRPr spc="-15" dirty="0" smtClean="0"/>
          </a:p>
          <a:p>
            <a:pPr marL="786765">
              <a:lnSpc>
                <a:spcPct val="100000"/>
              </a:lnSpc>
              <a:spcBef>
                <a:spcPts val="105"/>
              </a:spcBef>
              <a:tabLst>
                <a:tab pos="10993120" algn="l"/>
              </a:tabLst>
            </a:pPr>
            <a:r>
              <a:rPr sz="2000" u="heavy" spc="-5" dirty="0" smtClean="0">
                <a:solidFill>
                  <a:srgbClr val="000000"/>
                </a:solidFill>
                <a:uFill>
                  <a:solidFill>
                    <a:srgbClr val="94B3D6"/>
                  </a:solidFill>
                </a:uFill>
              </a:rPr>
              <a:t> 	</a:t>
            </a:r>
            <a:r>
              <a:rPr sz="2000" spc="-5" dirty="0" smtClean="0">
                <a:solidFill>
                  <a:srgbClr val="000000"/>
                </a:solidFill>
              </a:rPr>
              <a:t> </a:t>
            </a:r>
            <a:r>
              <a:rPr sz="2000" spc="-150" dirty="0" smtClean="0">
                <a:solidFill>
                  <a:srgbClr val="000000"/>
                </a:solidFill>
              </a:rPr>
              <a:t> </a:t>
            </a:r>
            <a:r>
              <a:rPr sz="2000" spc="-5" dirty="0" smtClean="0">
                <a:solidFill>
                  <a:srgbClr val="000000"/>
                </a:solidFill>
              </a:rPr>
              <a:t>18</a:t>
            </a:r>
            <a:r>
              <a:rPr sz="2000" spc="-5" dirty="0" smtClean="0">
                <a:solidFill>
                  <a:srgbClr val="A6A6A6"/>
                </a:solidFill>
              </a:rPr>
              <a:t>/18</a:t>
            </a:r>
            <a:endParaRPr sz="2000" dirty="0"/>
          </a:p>
        </p:txBody>
      </p:sp>
      <p:sp>
        <p:nvSpPr>
          <p:cNvPr id="4" name="object 4"/>
          <p:cNvSpPr txBox="1"/>
          <p:nvPr/>
        </p:nvSpPr>
        <p:spPr>
          <a:xfrm>
            <a:off x="381000" y="1469644"/>
            <a:ext cx="11658600" cy="40132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448945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Calibri"/>
                <a:cs typeface="Calibri"/>
              </a:rPr>
              <a:t>Нормативная база проведения ВПР в муниципалитете (до </a:t>
            </a:r>
            <a:r>
              <a:rPr lang="ru-RU" sz="2400" b="1" dirty="0" smtClean="0">
                <a:latin typeface="Calibri"/>
                <a:cs typeface="Calibri"/>
              </a:rPr>
              <a:t>01.03.2024</a:t>
            </a:r>
            <a:r>
              <a:rPr lang="ru-RU" sz="2400" dirty="0" smtClean="0">
                <a:latin typeface="Calibri"/>
                <a:cs typeface="Calibri"/>
              </a:rPr>
              <a:t>).</a:t>
            </a:r>
          </a:p>
          <a:p>
            <a:pPr marL="355600" marR="448945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Calibri"/>
                <a:cs typeface="Calibri"/>
              </a:rPr>
              <a:t>Контроль заявки на участие в ВПР школ муниципалитета.</a:t>
            </a:r>
          </a:p>
          <a:p>
            <a:pPr marL="355600" marR="448945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Calibri"/>
                <a:cs typeface="Calibri"/>
              </a:rPr>
              <a:t>Контроль корректировки заявки на участие в ВПР ОО до </a:t>
            </a:r>
            <a:r>
              <a:rPr lang="ru-RU" sz="2400" b="1" dirty="0" smtClean="0">
                <a:latin typeface="Calibri"/>
                <a:cs typeface="Calibri"/>
              </a:rPr>
              <a:t>21.02.2024</a:t>
            </a:r>
            <a:r>
              <a:rPr lang="ru-RU" sz="2400" dirty="0" smtClean="0">
                <a:latin typeface="Calibri"/>
                <a:cs typeface="Calibri"/>
              </a:rPr>
              <a:t>.</a:t>
            </a:r>
          </a:p>
          <a:p>
            <a:pPr marL="355600" marR="448945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cs typeface="Calibri"/>
              </a:rPr>
              <a:t>Заполнение расписания ВПР </a:t>
            </a:r>
            <a:r>
              <a:rPr lang="ru-RU" sz="2400" dirty="0" smtClean="0">
                <a:cs typeface="Calibri"/>
              </a:rPr>
              <a:t>11 </a:t>
            </a:r>
            <a:r>
              <a:rPr lang="ru-RU" sz="2400" dirty="0">
                <a:cs typeface="Calibri"/>
              </a:rPr>
              <a:t>классы до </a:t>
            </a:r>
            <a:r>
              <a:rPr lang="ru-RU" sz="2400" b="1" dirty="0" smtClean="0">
                <a:cs typeface="Calibri"/>
              </a:rPr>
              <a:t>22.02.2024</a:t>
            </a:r>
            <a:r>
              <a:rPr lang="ru-RU" sz="2400" dirty="0" smtClean="0">
                <a:cs typeface="Calibri"/>
              </a:rPr>
              <a:t>.   </a:t>
            </a:r>
            <a:endParaRPr lang="ru-RU" sz="2400" b="1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marL="355600" marR="448945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Calibri"/>
                <a:cs typeface="Calibri"/>
              </a:rPr>
              <a:t>Заполнение расписания ВПР 4-8 классы до </a:t>
            </a:r>
            <a:r>
              <a:rPr lang="ru-RU" sz="2400" b="1" dirty="0" smtClean="0">
                <a:latin typeface="Calibri"/>
                <a:cs typeface="Calibri"/>
              </a:rPr>
              <a:t>04.03.2024</a:t>
            </a:r>
            <a:r>
              <a:rPr lang="ru-RU" sz="2400" dirty="0" smtClean="0">
                <a:latin typeface="Calibri"/>
                <a:cs typeface="Calibri"/>
              </a:rPr>
              <a:t>. </a:t>
            </a:r>
            <a:endParaRPr lang="ru-RU" sz="2400" dirty="0" smtClean="0">
              <a:latin typeface="Calibri"/>
              <a:cs typeface="Calibri"/>
            </a:endParaRPr>
          </a:p>
          <a:p>
            <a:pPr marL="355600" marR="448945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u="sng" dirty="0" smtClean="0">
                <a:latin typeface="Calibri"/>
                <a:cs typeface="Calibri"/>
              </a:rPr>
              <a:t>Повторная </a:t>
            </a:r>
            <a:r>
              <a:rPr lang="ru-RU" sz="2400" u="sng" dirty="0" smtClean="0">
                <a:latin typeface="Calibri"/>
                <a:cs typeface="Calibri"/>
              </a:rPr>
              <a:t>проверка расписания 4-8 классов школьными координаторами</a:t>
            </a:r>
            <a:r>
              <a:rPr lang="ru-RU" sz="2400" dirty="0" smtClean="0">
                <a:latin typeface="Calibri"/>
                <a:cs typeface="Calibri"/>
              </a:rPr>
              <a:t> (учет каникул, праздников, выборов, форм (традиционной, компьютерной) и т.д.).</a:t>
            </a:r>
          </a:p>
          <a:p>
            <a:pPr marL="355600" marR="448945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u="sng" dirty="0" smtClean="0">
                <a:latin typeface="Calibri"/>
                <a:cs typeface="Calibri"/>
              </a:rPr>
              <a:t>Школы с необъективными результатами ВПР 2023 </a:t>
            </a:r>
            <a:r>
              <a:rPr lang="ru-RU" sz="2400" dirty="0" smtClean="0">
                <a:latin typeface="Calibri"/>
                <a:cs typeface="Calibri"/>
              </a:rPr>
              <a:t>(наблюдатели от ОМСУ, перекрестная проверка, перепроверка,  исключение конфликта интересов).</a:t>
            </a:r>
          </a:p>
          <a:p>
            <a:pPr marL="355600" marR="448945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b="1" dirty="0" smtClean="0">
                <a:latin typeface="Calibri"/>
                <a:cs typeface="Calibri"/>
              </a:rPr>
              <a:t>Ежедневный контроль личного кабинета </a:t>
            </a:r>
            <a:r>
              <a:rPr lang="ru-RU" sz="2400" dirty="0" smtClean="0">
                <a:latin typeface="Calibri"/>
                <a:cs typeface="Calibri"/>
              </a:rPr>
              <a:t>муниципального координатора ВПР.</a:t>
            </a:r>
          </a:p>
          <a:p>
            <a:pPr marL="12700" marR="448945">
              <a:lnSpc>
                <a:spcPct val="100000"/>
              </a:lnSpc>
            </a:pP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419" y="193789"/>
            <a:ext cx="829264" cy="68483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7643" y="243331"/>
            <a:ext cx="10886440" cy="770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46430" algn="ctr">
              <a:lnSpc>
                <a:spcPct val="100000"/>
              </a:lnSpc>
              <a:spcBef>
                <a:spcPts val="100"/>
              </a:spcBef>
              <a:tabLst>
                <a:tab pos="2783840" algn="l"/>
                <a:tab pos="5282565" algn="l"/>
              </a:tabLst>
            </a:pPr>
            <a:r>
              <a:rPr spc="-5" dirty="0"/>
              <a:t>ВСЕРОССИЙСКИЕ	ПРОВЕРОЧНЫЕ	</a:t>
            </a:r>
            <a:r>
              <a:rPr spc="-40" dirty="0"/>
              <a:t>РАБОТЫ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218420" algn="l"/>
                <a:tab pos="10377805" algn="l"/>
              </a:tabLst>
            </a:pPr>
            <a:r>
              <a:rPr sz="2000" u="heavy" spc="-5" dirty="0">
                <a:solidFill>
                  <a:srgbClr val="000000"/>
                </a:solidFill>
                <a:uFill>
                  <a:solidFill>
                    <a:srgbClr val="94B3D6"/>
                  </a:solidFill>
                </a:uFill>
              </a:rPr>
              <a:t> 	</a:t>
            </a:r>
            <a:r>
              <a:rPr sz="2000" spc="-5" dirty="0">
                <a:solidFill>
                  <a:srgbClr val="000000"/>
                </a:solidFill>
              </a:rPr>
              <a:t>	2</a:t>
            </a:r>
            <a:r>
              <a:rPr sz="2000" spc="-5" dirty="0">
                <a:solidFill>
                  <a:srgbClr val="A6A6A6"/>
                </a:solidFill>
              </a:rPr>
              <a:t>/18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482854" y="1395983"/>
            <a:ext cx="860361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Цели: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buFont typeface="Wingdings"/>
              <a:buChar char=""/>
              <a:tabLst>
                <a:tab pos="298450" algn="l"/>
              </a:tabLst>
            </a:pPr>
            <a:r>
              <a:rPr sz="2000" spc="-5" dirty="0">
                <a:latin typeface="Calibri"/>
                <a:cs typeface="Calibri"/>
              </a:rPr>
              <a:t>развитие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единого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образовательного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пространства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Российской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Федерации;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96414" y="2310383"/>
            <a:ext cx="86360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30350" algn="l"/>
                <a:tab pos="3226435" algn="l"/>
                <a:tab pos="5289550" algn="l"/>
                <a:tab pos="7411084" algn="l"/>
              </a:tabLst>
            </a:pPr>
            <a:r>
              <a:rPr sz="2000" spc="-10" dirty="0">
                <a:latin typeface="Calibri"/>
                <a:cs typeface="Calibri"/>
              </a:rPr>
              <a:t>ре</a:t>
            </a:r>
            <a:r>
              <a:rPr sz="2000" dirty="0">
                <a:latin typeface="Calibri"/>
                <a:cs typeface="Calibri"/>
              </a:rPr>
              <a:t>ал</a:t>
            </a:r>
            <a:r>
              <a:rPr sz="2000" spc="-5" dirty="0">
                <a:latin typeface="Calibri"/>
                <a:cs typeface="Calibri"/>
              </a:rPr>
              <a:t>из</a:t>
            </a:r>
            <a:r>
              <a:rPr sz="2000" dirty="0">
                <a:latin typeface="Calibri"/>
                <a:cs typeface="Calibri"/>
              </a:rPr>
              <a:t>а</a:t>
            </a:r>
            <a:r>
              <a:rPr sz="2000" spc="-5" dirty="0">
                <a:latin typeface="Calibri"/>
                <a:cs typeface="Calibri"/>
              </a:rPr>
              <a:t>ции</a:t>
            </a:r>
            <a:r>
              <a:rPr sz="2000" dirty="0">
                <a:latin typeface="Calibri"/>
                <a:cs typeface="Calibri"/>
              </a:rPr>
              <a:t>	ф</a:t>
            </a:r>
            <a:r>
              <a:rPr sz="2000" spc="-35" dirty="0">
                <a:latin typeface="Calibri"/>
                <a:cs typeface="Calibri"/>
              </a:rPr>
              <a:t>е</a:t>
            </a:r>
            <a:r>
              <a:rPr sz="2000" spc="-25" dirty="0">
                <a:latin typeface="Calibri"/>
                <a:cs typeface="Calibri"/>
              </a:rPr>
              <a:t>д</a:t>
            </a:r>
            <a:r>
              <a:rPr sz="2000" dirty="0">
                <a:latin typeface="Calibri"/>
                <a:cs typeface="Calibri"/>
              </a:rPr>
              <a:t>е</a:t>
            </a:r>
            <a:r>
              <a:rPr sz="2000" spc="-10" dirty="0">
                <a:latin typeface="Calibri"/>
                <a:cs typeface="Calibri"/>
              </a:rPr>
              <a:t>ра</a:t>
            </a:r>
            <a:r>
              <a:rPr sz="2000" dirty="0">
                <a:latin typeface="Calibri"/>
                <a:cs typeface="Calibri"/>
              </a:rPr>
              <a:t>л</a:t>
            </a:r>
            <a:r>
              <a:rPr sz="2000" spc="-5" dirty="0">
                <a:latin typeface="Calibri"/>
                <a:cs typeface="Calibri"/>
              </a:rPr>
              <a:t>ь</a:t>
            </a:r>
            <a:r>
              <a:rPr sz="2000" dirty="0">
                <a:latin typeface="Calibri"/>
                <a:cs typeface="Calibri"/>
              </a:rPr>
              <a:t>н</a:t>
            </a:r>
            <a:r>
              <a:rPr sz="2000" spc="-5" dirty="0">
                <a:latin typeface="Calibri"/>
                <a:cs typeface="Calibri"/>
              </a:rPr>
              <a:t>ых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35" dirty="0">
                <a:latin typeface="Calibri"/>
                <a:cs typeface="Calibri"/>
              </a:rPr>
              <a:t>г</a:t>
            </a:r>
            <a:r>
              <a:rPr sz="2000" spc="-10" dirty="0">
                <a:latin typeface="Calibri"/>
                <a:cs typeface="Calibri"/>
              </a:rPr>
              <a:t>ос</a:t>
            </a:r>
            <a:r>
              <a:rPr sz="2000" spc="-80" dirty="0">
                <a:latin typeface="Calibri"/>
                <a:cs typeface="Calibri"/>
              </a:rPr>
              <a:t>у</a:t>
            </a:r>
            <a:r>
              <a:rPr sz="2000" spc="-10" dirty="0">
                <a:latin typeface="Calibri"/>
                <a:cs typeface="Calibri"/>
              </a:rPr>
              <a:t>дарс</a:t>
            </a:r>
            <a:r>
              <a:rPr sz="2000" spc="-5" dirty="0">
                <a:latin typeface="Calibri"/>
                <a:cs typeface="Calibri"/>
              </a:rPr>
              <a:t>тв</a:t>
            </a:r>
            <a:r>
              <a:rPr sz="2000" dirty="0">
                <a:latin typeface="Calibri"/>
                <a:cs typeface="Calibri"/>
              </a:rPr>
              <a:t>е</a:t>
            </a:r>
            <a:r>
              <a:rPr sz="2000" spc="-5" dirty="0">
                <a:latin typeface="Calibri"/>
                <a:cs typeface="Calibri"/>
              </a:rPr>
              <a:t>н</a:t>
            </a:r>
            <a:r>
              <a:rPr sz="2000" spc="5" dirty="0">
                <a:latin typeface="Calibri"/>
                <a:cs typeface="Calibri"/>
              </a:rPr>
              <a:t>н</a:t>
            </a:r>
            <a:r>
              <a:rPr sz="2000" spc="-5" dirty="0">
                <a:latin typeface="Calibri"/>
                <a:cs typeface="Calibri"/>
              </a:rPr>
              <a:t>ых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образ</a:t>
            </a:r>
            <a:r>
              <a:rPr sz="2000" dirty="0">
                <a:latin typeface="Calibri"/>
                <a:cs typeface="Calibri"/>
              </a:rPr>
              <a:t>о</a:t>
            </a:r>
            <a:r>
              <a:rPr sz="2000" spc="-5" dirty="0">
                <a:latin typeface="Calibri"/>
                <a:cs typeface="Calibri"/>
              </a:rPr>
              <a:t>ва</a:t>
            </a:r>
            <a:r>
              <a:rPr sz="2000" spc="-20" dirty="0">
                <a:latin typeface="Calibri"/>
                <a:cs typeface="Calibri"/>
              </a:rPr>
              <a:t>т</a:t>
            </a:r>
            <a:r>
              <a:rPr sz="2000" spc="-35" dirty="0">
                <a:latin typeface="Calibri"/>
                <a:cs typeface="Calibri"/>
              </a:rPr>
              <a:t>е</a:t>
            </a:r>
            <a:r>
              <a:rPr sz="2000" dirty="0">
                <a:latin typeface="Calibri"/>
                <a:cs typeface="Calibri"/>
              </a:rPr>
              <a:t>л</a:t>
            </a:r>
            <a:r>
              <a:rPr sz="2000" spc="-5" dirty="0">
                <a:latin typeface="Calibri"/>
                <a:cs typeface="Calibri"/>
              </a:rPr>
              <a:t>ь</a:t>
            </a:r>
            <a:r>
              <a:rPr sz="2000" dirty="0">
                <a:latin typeface="Calibri"/>
                <a:cs typeface="Calibri"/>
              </a:rPr>
              <a:t>ны</a:t>
            </a:r>
            <a:r>
              <a:rPr sz="2000" spc="-5" dirty="0">
                <a:latin typeface="Calibri"/>
                <a:cs typeface="Calibri"/>
              </a:rPr>
              <a:t>х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5" dirty="0">
                <a:latin typeface="Calibri"/>
                <a:cs typeface="Calibri"/>
              </a:rPr>
              <a:t>ст</a:t>
            </a:r>
            <a:r>
              <a:rPr sz="2000" dirty="0">
                <a:latin typeface="Calibri"/>
                <a:cs typeface="Calibri"/>
              </a:rPr>
              <a:t>а</a:t>
            </a:r>
            <a:r>
              <a:rPr sz="2000" spc="-5" dirty="0">
                <a:latin typeface="Calibri"/>
                <a:cs typeface="Calibri"/>
              </a:rPr>
              <a:t>ндар</a:t>
            </a:r>
            <a:r>
              <a:rPr sz="2000" spc="-25" dirty="0">
                <a:latin typeface="Calibri"/>
                <a:cs typeface="Calibri"/>
              </a:rPr>
              <a:t>т</a:t>
            </a:r>
            <a:r>
              <a:rPr sz="2000" spc="-10" dirty="0">
                <a:latin typeface="Calibri"/>
                <a:cs typeface="Calibri"/>
              </a:rPr>
              <a:t>ов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2854" y="2310383"/>
            <a:ext cx="1955800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348615" indent="-285750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298450" algn="l"/>
              </a:tabLst>
            </a:pPr>
            <a:r>
              <a:rPr sz="2000" spc="-10" dirty="0">
                <a:latin typeface="Calibri"/>
                <a:cs typeface="Calibri"/>
              </a:rPr>
              <a:t>мони</a:t>
            </a:r>
            <a:r>
              <a:rPr sz="2000" spc="-30" dirty="0">
                <a:latin typeface="Calibri"/>
                <a:cs typeface="Calibri"/>
              </a:rPr>
              <a:t>т</a:t>
            </a:r>
            <a:r>
              <a:rPr sz="2000" spc="-10" dirty="0">
                <a:latin typeface="Calibri"/>
                <a:cs typeface="Calibri"/>
              </a:rPr>
              <a:t>оринг  </a:t>
            </a:r>
            <a:r>
              <a:rPr sz="2000" spc="-15" dirty="0">
                <a:latin typeface="Calibri"/>
                <a:cs typeface="Calibri"/>
              </a:rPr>
              <a:t>(ФГОС);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buFont typeface="Wingdings"/>
              <a:buChar char=""/>
              <a:tabLst>
                <a:tab pos="298450" algn="l"/>
              </a:tabLst>
            </a:pPr>
            <a:r>
              <a:rPr sz="2000" spc="-5" dirty="0">
                <a:latin typeface="Calibri"/>
                <a:cs typeface="Calibri"/>
              </a:rPr>
              <a:t>формирование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42945" y="2919983"/>
            <a:ext cx="8188959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58875" algn="l"/>
                <a:tab pos="2778125" algn="l"/>
                <a:tab pos="3229610" algn="l"/>
                <a:tab pos="4333240" algn="l"/>
                <a:tab pos="5945505" algn="l"/>
                <a:tab pos="7359015" algn="l"/>
              </a:tabLst>
            </a:pPr>
            <a:r>
              <a:rPr sz="2000" spc="-30" dirty="0">
                <a:latin typeface="Calibri"/>
                <a:cs typeface="Calibri"/>
              </a:rPr>
              <a:t>е</a:t>
            </a:r>
            <a:r>
              <a:rPr sz="2000" spc="-10" dirty="0">
                <a:latin typeface="Calibri"/>
                <a:cs typeface="Calibri"/>
              </a:rPr>
              <a:t>дины</a:t>
            </a:r>
            <a:r>
              <a:rPr sz="2000" spc="-5" dirty="0">
                <a:latin typeface="Calibri"/>
                <a:cs typeface="Calibri"/>
              </a:rPr>
              <a:t>х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ор</a:t>
            </a:r>
            <a:r>
              <a:rPr sz="2000" spc="-15" dirty="0">
                <a:latin typeface="Calibri"/>
                <a:cs typeface="Calibri"/>
              </a:rPr>
              <a:t>и</a:t>
            </a:r>
            <a:r>
              <a:rPr sz="2000" dirty="0">
                <a:latin typeface="Calibri"/>
                <a:cs typeface="Calibri"/>
              </a:rPr>
              <a:t>е</a:t>
            </a:r>
            <a:r>
              <a:rPr sz="2000" spc="-5" dirty="0">
                <a:latin typeface="Calibri"/>
                <a:cs typeface="Calibri"/>
              </a:rPr>
              <a:t>нтиров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5" dirty="0">
                <a:latin typeface="Calibri"/>
                <a:cs typeface="Calibri"/>
              </a:rPr>
              <a:t>в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о</a:t>
            </a:r>
            <a:r>
              <a:rPr sz="2000" spc="-25" dirty="0">
                <a:latin typeface="Calibri"/>
                <a:cs typeface="Calibri"/>
              </a:rPr>
              <a:t>ц</a:t>
            </a:r>
            <a:r>
              <a:rPr sz="2000" dirty="0">
                <a:latin typeface="Calibri"/>
                <a:cs typeface="Calibri"/>
              </a:rPr>
              <a:t>е</a:t>
            </a:r>
            <a:r>
              <a:rPr sz="2000" spc="-5" dirty="0">
                <a:latin typeface="Calibri"/>
                <a:cs typeface="Calibri"/>
              </a:rPr>
              <a:t>н</a:t>
            </a:r>
            <a:r>
              <a:rPr sz="2000" spc="-30" dirty="0">
                <a:latin typeface="Calibri"/>
                <a:cs typeface="Calibri"/>
              </a:rPr>
              <a:t>к</a:t>
            </a:r>
            <a:r>
              <a:rPr sz="2000" spc="-5" dirty="0">
                <a:latin typeface="Calibri"/>
                <a:cs typeface="Calibri"/>
              </a:rPr>
              <a:t>е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р</a:t>
            </a:r>
            <a:r>
              <a:rPr sz="2000" dirty="0">
                <a:latin typeface="Calibri"/>
                <a:cs typeface="Calibri"/>
              </a:rPr>
              <a:t>е</a:t>
            </a:r>
            <a:r>
              <a:rPr sz="2000" spc="-20" dirty="0">
                <a:latin typeface="Calibri"/>
                <a:cs typeface="Calibri"/>
              </a:rPr>
              <a:t>з</a:t>
            </a:r>
            <a:r>
              <a:rPr sz="2000" spc="-75" dirty="0">
                <a:latin typeface="Calibri"/>
                <a:cs typeface="Calibri"/>
              </a:rPr>
              <a:t>у</a:t>
            </a:r>
            <a:r>
              <a:rPr sz="2000" spc="-10" dirty="0">
                <a:latin typeface="Calibri"/>
                <a:cs typeface="Calibri"/>
              </a:rPr>
              <a:t>л</a:t>
            </a:r>
            <a:r>
              <a:rPr sz="2000" spc="-80" dirty="0">
                <a:latin typeface="Calibri"/>
                <a:cs typeface="Calibri"/>
              </a:rPr>
              <a:t>ь</a:t>
            </a:r>
            <a:r>
              <a:rPr sz="2000" spc="-10" dirty="0">
                <a:latin typeface="Calibri"/>
                <a:cs typeface="Calibri"/>
              </a:rPr>
              <a:t>та</a:t>
            </a:r>
            <a:r>
              <a:rPr sz="2000" spc="-35" dirty="0">
                <a:latin typeface="Calibri"/>
                <a:cs typeface="Calibri"/>
              </a:rPr>
              <a:t>т</a:t>
            </a:r>
            <a:r>
              <a:rPr sz="2000" spc="-10" dirty="0">
                <a:latin typeface="Calibri"/>
                <a:cs typeface="Calibri"/>
              </a:rPr>
              <a:t>о</a:t>
            </a:r>
            <a:r>
              <a:rPr sz="2000" spc="-5" dirty="0">
                <a:latin typeface="Calibri"/>
                <a:cs typeface="Calibri"/>
              </a:rPr>
              <a:t>в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о</a:t>
            </a:r>
            <a:r>
              <a:rPr sz="2000" spc="-25" dirty="0">
                <a:latin typeface="Calibri"/>
                <a:cs typeface="Calibri"/>
              </a:rPr>
              <a:t>б</a:t>
            </a:r>
            <a:r>
              <a:rPr sz="2000" spc="-5" dirty="0">
                <a:latin typeface="Calibri"/>
                <a:cs typeface="Calibri"/>
              </a:rPr>
              <a:t>у</a:t>
            </a:r>
            <a:r>
              <a:rPr sz="2000" spc="-15" dirty="0">
                <a:latin typeface="Calibri"/>
                <a:cs typeface="Calibri"/>
              </a:rPr>
              <a:t>ч</a:t>
            </a:r>
            <a:r>
              <a:rPr sz="2000" dirty="0">
                <a:latin typeface="Calibri"/>
                <a:cs typeface="Calibri"/>
              </a:rPr>
              <a:t>е</a:t>
            </a:r>
            <a:r>
              <a:rPr sz="2000" spc="-5" dirty="0">
                <a:latin typeface="Calibri"/>
                <a:cs typeface="Calibri"/>
              </a:rPr>
              <a:t>ния,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35" dirty="0">
                <a:latin typeface="Calibri"/>
                <a:cs typeface="Calibri"/>
              </a:rPr>
              <a:t>е</a:t>
            </a:r>
            <a:r>
              <a:rPr sz="2000" spc="-10" dirty="0">
                <a:latin typeface="Calibri"/>
                <a:cs typeface="Calibri"/>
              </a:rPr>
              <a:t>дин</a:t>
            </a:r>
            <a:r>
              <a:rPr sz="2000" spc="-5" dirty="0">
                <a:latin typeface="Calibri"/>
                <a:cs typeface="Calibri"/>
              </a:rPr>
              <a:t>ых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2854" y="3224783"/>
            <a:ext cx="10450830" cy="3073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29539" algn="r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Calibri"/>
                <a:cs typeface="Calibri"/>
              </a:rPr>
              <a:t>стандартизированных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подходов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к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оцениванию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образовательных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достижений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обучающихся;</a:t>
            </a:r>
            <a:endParaRPr sz="2000" dirty="0">
              <a:latin typeface="Calibri"/>
              <a:cs typeface="Calibri"/>
            </a:endParaRPr>
          </a:p>
          <a:p>
            <a:pPr marL="285750" marR="115570" indent="-285750" algn="r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285750" algn="l"/>
              </a:tabLst>
            </a:pPr>
            <a:r>
              <a:rPr sz="2000" spc="-5" dirty="0">
                <a:latin typeface="Calibri"/>
                <a:cs typeface="Calibri"/>
              </a:rPr>
              <a:t>совершенствование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преподавания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учебных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предметов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повышение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качества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образования.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har char=""/>
            </a:pPr>
            <a:endParaRPr sz="23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89"/>
              </a:spcBef>
            </a:pP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Основания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для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проведения: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 dirty="0">
              <a:latin typeface="Calibri"/>
              <a:cs typeface="Calibri"/>
            </a:endParaRPr>
          </a:p>
          <a:p>
            <a:pPr marL="298450" marR="5080" indent="-285750" algn="just">
              <a:lnSpc>
                <a:spcPct val="100000"/>
              </a:lnSpc>
              <a:buFont typeface="Wingdings"/>
              <a:buChar char=""/>
              <a:tabLst>
                <a:tab pos="298450" algn="l"/>
              </a:tabLst>
            </a:pP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приказ </a:t>
            </a:r>
            <a:r>
              <a:rPr sz="2000" spc="-5" dirty="0">
                <a:latin typeface="Calibri"/>
                <a:cs typeface="Calibri"/>
              </a:rPr>
              <a:t>Федеральной службы по надзору в </a:t>
            </a:r>
            <a:r>
              <a:rPr sz="2000" dirty="0">
                <a:latin typeface="Calibri"/>
                <a:cs typeface="Calibri"/>
              </a:rPr>
              <a:t>сфере </a:t>
            </a:r>
            <a:r>
              <a:rPr sz="2000" spc="-5" dirty="0">
                <a:latin typeface="Calibri"/>
                <a:cs typeface="Calibri"/>
              </a:rPr>
              <a:t>образования и науки №2160 </a:t>
            </a:r>
            <a:r>
              <a:rPr sz="2000" spc="-10" dirty="0">
                <a:latin typeface="Calibri"/>
                <a:cs typeface="Calibri"/>
              </a:rPr>
              <a:t>от </a:t>
            </a:r>
            <a:r>
              <a:rPr sz="2000" spc="-5" dirty="0">
                <a:latin typeface="Calibri"/>
                <a:cs typeface="Calibri"/>
              </a:rPr>
              <a:t>21.12.2023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"О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проведении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Федеральной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службой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</a:t>
            </a:r>
            <a:r>
              <a:rPr sz="2000" spc="-5" dirty="0">
                <a:latin typeface="Calibri"/>
                <a:cs typeface="Calibri"/>
              </a:rPr>
              <a:t> надзору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сфере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образования</a:t>
            </a:r>
            <a:r>
              <a:rPr sz="2000" spc="4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</a:t>
            </a:r>
            <a:r>
              <a:rPr sz="2000" spc="4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науки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мониторинга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качества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подготовки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обучающихся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общеобразовательных</a:t>
            </a:r>
            <a:r>
              <a:rPr sz="2000" spc="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организаций</a:t>
            </a:r>
            <a:r>
              <a:rPr sz="2000" spc="4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форме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всероссийских проверочных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работ </a:t>
            </a:r>
            <a:r>
              <a:rPr sz="2000" spc="-5" dirty="0">
                <a:latin typeface="Calibri"/>
                <a:cs typeface="Calibri"/>
              </a:rPr>
              <a:t>в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2024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году"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2321" y="226568"/>
            <a:ext cx="527685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ПОДГОТОВКА</a:t>
            </a:r>
            <a:r>
              <a:rPr spc="-35" dirty="0"/>
              <a:t> </a:t>
            </a:r>
            <a:r>
              <a:rPr dirty="0"/>
              <a:t>И</a:t>
            </a:r>
            <a:r>
              <a:rPr spc="-20" dirty="0"/>
              <a:t> </a:t>
            </a:r>
            <a:r>
              <a:rPr dirty="0"/>
              <a:t>ПРОВЕДЕНИЕ</a:t>
            </a:r>
            <a:r>
              <a:rPr spc="-40" dirty="0"/>
              <a:t> </a:t>
            </a:r>
            <a:r>
              <a:rPr dirty="0"/>
              <a:t>ВПР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22" cy="75439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0343" y="931544"/>
            <a:ext cx="10151338" cy="22225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144478"/>
              </p:ext>
            </p:extLst>
          </p:nvPr>
        </p:nvGraphicFramePr>
        <p:xfrm>
          <a:off x="228600" y="1143000"/>
          <a:ext cx="11186794" cy="52308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0765"/>
                <a:gridCol w="7606029"/>
              </a:tblGrid>
              <a:tr h="554477">
                <a:tc>
                  <a:txBody>
                    <a:bodyPr/>
                    <a:lstStyle/>
                    <a:p>
                      <a:pPr marR="252729" algn="ctr">
                        <a:lnSpc>
                          <a:spcPts val="1710"/>
                        </a:lnSpc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ПОРЯДОК</a:t>
                      </a:r>
                      <a:r>
                        <a:rPr sz="18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20" dirty="0">
                          <a:latin typeface="Calibri"/>
                          <a:cs typeface="Calibri"/>
                        </a:rPr>
                        <a:t>ПЛАН-ГРАФИК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255">
                        <a:lnSpc>
                          <a:spcPts val="1710"/>
                        </a:lnSpc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ПОРЯДОК</a:t>
                      </a:r>
                      <a:r>
                        <a:rPr sz="18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 err="1">
                          <a:latin typeface="Calibri"/>
                          <a:cs typeface="Calibri"/>
                        </a:rPr>
                        <a:t>проведения</a:t>
                      </a:r>
                      <a:r>
                        <a:rPr sz="18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 smtClean="0">
                          <a:latin typeface="Calibri"/>
                          <a:cs typeface="Calibri"/>
                        </a:rPr>
                        <a:t>ВПР</a:t>
                      </a:r>
                      <a:r>
                        <a:rPr lang="ru-RU" sz="1800" b="1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800" b="1" spc="-5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(утвердить на уровне ОО </a:t>
                      </a:r>
                      <a:r>
                        <a:rPr lang="ru-RU" sz="1800" b="0" spc="-5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локальном акте надо зафиксировать детали, которых нет в законодательстве, в том числе региональном и муниципальном)) </a:t>
                      </a:r>
                    </a:p>
                    <a:p>
                      <a:pPr marL="389255">
                        <a:lnSpc>
                          <a:spcPts val="1710"/>
                        </a:lnSpc>
                      </a:pPr>
                      <a:r>
                        <a:rPr sz="1800" b="1" spc="-20" dirty="0" smtClean="0">
                          <a:latin typeface="Calibri"/>
                          <a:cs typeface="Calibri"/>
                        </a:rPr>
                        <a:t>ПЛАН-ГРАФИК </a:t>
                      </a:r>
                      <a:r>
                        <a:rPr sz="1800" b="1" spc="-10" dirty="0" err="1">
                          <a:latin typeface="Calibri"/>
                          <a:cs typeface="Calibri"/>
                        </a:rPr>
                        <a:t>проведения</a:t>
                      </a:r>
                      <a:r>
                        <a:rPr sz="18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 smtClean="0">
                          <a:latin typeface="Calibri"/>
                          <a:cs typeface="Calibri"/>
                        </a:rPr>
                        <a:t>ВПР</a:t>
                      </a:r>
                      <a:r>
                        <a:rPr lang="ru-RU" sz="1800" b="1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800" b="1" i="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(утвердить конкретные</a:t>
                      </a:r>
                      <a:r>
                        <a:rPr lang="ru-RU" sz="1800" b="1" i="0" baseline="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даты на уровне ОО)</a:t>
                      </a:r>
                      <a:endParaRPr sz="1800" i="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14833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R="254635" algn="ctr">
                        <a:lnSpc>
                          <a:spcPct val="100000"/>
                        </a:lnSpc>
                        <a:spcBef>
                          <a:spcPts val="1395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ИНСТРУКТИВНЫЕ</a:t>
                      </a:r>
                      <a:r>
                        <a:rPr sz="1800" b="1" spc="-20" dirty="0">
                          <a:latin typeface="Calibri"/>
                          <a:cs typeface="Calibri"/>
                        </a:rPr>
                        <a:t> МАТЕРИАЛЫ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5005" indent="-286385">
                        <a:lnSpc>
                          <a:spcPct val="100000"/>
                        </a:lnSpc>
                        <a:spcBef>
                          <a:spcPts val="225"/>
                        </a:spcBef>
                        <a:buFont typeface="Wingdings"/>
                        <a:buChar char=""/>
                        <a:tabLst>
                          <a:tab pos="67564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регионального/муниципального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координатора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marL="675005" indent="-286385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67564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ответственных</a:t>
                      </a:r>
                      <a:r>
                        <a:rPr sz="18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 err="1">
                          <a:latin typeface="Calibri"/>
                          <a:cs typeface="Calibri"/>
                        </a:rPr>
                        <a:t>организаторов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 smtClean="0">
                          <a:latin typeface="Calibri"/>
                          <a:cs typeface="Calibri"/>
                        </a:rPr>
                        <a:t>ОО</a:t>
                      </a:r>
                      <a:r>
                        <a:rPr lang="ru-RU" sz="18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800" b="1" spc="-5" dirty="0" smtClean="0">
                          <a:solidFill>
                            <a:srgbClr val="FF0000"/>
                          </a:solidFill>
                          <a:latin typeface="+mn-lt"/>
                          <a:cs typeface="Calibri"/>
                        </a:rPr>
                        <a:t>(утвердить на уровне ОО )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marL="675005" marR="0" indent="-286385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"/>
                        <a:tabLst>
                          <a:tab pos="675640" algn="l"/>
                        </a:tabLst>
                        <a:defRPr/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организатора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1800" spc="-20" dirty="0" err="1" smtClean="0">
                          <a:latin typeface="Calibri"/>
                          <a:cs typeface="Calibri"/>
                        </a:rPr>
                        <a:t>аудитории</a:t>
                      </a:r>
                      <a:r>
                        <a:rPr lang="ru-RU" sz="1800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800" b="1" spc="-5" dirty="0" smtClean="0">
                          <a:solidFill>
                            <a:srgbClr val="FF0000"/>
                          </a:solidFill>
                          <a:latin typeface="+mn-lt"/>
                          <a:cs typeface="Calibri"/>
                        </a:rPr>
                        <a:t>(утвердить на уровне ОО )</a:t>
                      </a:r>
                      <a:endParaRPr lang="ru-RU" sz="1800" dirty="0" smtClean="0">
                        <a:latin typeface="+mn-lt"/>
                        <a:cs typeface="Calibri"/>
                      </a:endParaRPr>
                    </a:p>
                    <a:p>
                      <a:pPr marL="675005" indent="-286385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675640" algn="l"/>
                        </a:tabLst>
                      </a:pPr>
                      <a:r>
                        <a:rPr sz="1800" spc="-5" dirty="0" err="1" smtClean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1800" spc="-4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независимых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наблюдателей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marL="675005" marR="0" indent="-286385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"/>
                        <a:tabLst>
                          <a:tab pos="675640" algn="l"/>
                        </a:tabLst>
                        <a:defRPr/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экспертов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 err="1">
                          <a:latin typeface="Calibri"/>
                          <a:cs typeface="Calibri"/>
                        </a:rPr>
                        <a:t>проверке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 err="1" smtClean="0">
                          <a:latin typeface="Calibri"/>
                          <a:cs typeface="Calibri"/>
                        </a:rPr>
                        <a:t>работ</a:t>
                      </a:r>
                      <a:r>
                        <a:rPr lang="ru-RU" sz="18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800" b="1" spc="-5" dirty="0" smtClean="0">
                          <a:solidFill>
                            <a:srgbClr val="FF0000"/>
                          </a:solidFill>
                          <a:latin typeface="+mn-lt"/>
                          <a:cs typeface="Calibri"/>
                        </a:rPr>
                        <a:t>(утвердить на уровне ОО )</a:t>
                      </a:r>
                      <a:endParaRPr lang="ru-RU" sz="1800" dirty="0" smtClean="0">
                        <a:latin typeface="+mn-lt"/>
                        <a:cs typeface="Calibri"/>
                      </a:endParaRPr>
                    </a:p>
                  </a:txBody>
                  <a:tcPr marL="0" marR="0" marT="28575" marB="0"/>
                </a:tc>
              </a:tr>
              <a:tr h="711673">
                <a:tc>
                  <a:txBody>
                    <a:bodyPr/>
                    <a:lstStyle/>
                    <a:p>
                      <a:pPr marR="253365" algn="ctr">
                        <a:lnSpc>
                          <a:spcPct val="100000"/>
                        </a:lnSpc>
                      </a:pPr>
                      <a:r>
                        <a:rPr sz="1800" b="1" spc="-30" dirty="0" smtClean="0">
                          <a:latin typeface="Calibri"/>
                          <a:cs typeface="Calibri"/>
                        </a:rPr>
                        <a:t>ОНЛАЙН-КОНСУЛЬТАЦИИ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389255" marR="119380">
                        <a:lnSpc>
                          <a:spcPts val="2310"/>
                        </a:lnSpc>
                        <a:spcBef>
                          <a:spcPts val="65"/>
                        </a:spcBef>
                      </a:pPr>
                      <a:r>
                        <a:rPr lang="ru-RU" sz="1800" spc="-5" dirty="0" smtClean="0">
                          <a:latin typeface="Calibri"/>
                          <a:cs typeface="Calibri"/>
                        </a:rPr>
                        <a:t>для</a:t>
                      </a:r>
                      <a:r>
                        <a:rPr lang="ru-RU" sz="1800" spc="-5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 err="1" smtClean="0">
                          <a:latin typeface="Calibri"/>
                          <a:cs typeface="Calibri"/>
                        </a:rPr>
                        <a:t>муниципальных</a:t>
                      </a:r>
                      <a:r>
                        <a:rPr sz="1800" spc="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координаторов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вопросам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организации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и </a:t>
                      </a:r>
                      <a:r>
                        <a:rPr sz="1800" spc="-10" dirty="0" err="1">
                          <a:latin typeface="Calibri"/>
                          <a:cs typeface="Calibri"/>
                        </a:rPr>
                        <a:t>проведения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 smtClean="0">
                          <a:latin typeface="Calibri"/>
                          <a:cs typeface="Calibri"/>
                        </a:rPr>
                        <a:t>ВПР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8255" marB="0"/>
                </a:tc>
              </a:tr>
              <a:tr h="19499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R="253365" algn="ctr">
                        <a:lnSpc>
                          <a:spcPct val="100000"/>
                        </a:lnSpc>
                      </a:pPr>
                      <a:r>
                        <a:rPr sz="1800" b="1" spc="-10" dirty="0" smtClean="0">
                          <a:latin typeface="Calibri"/>
                          <a:cs typeface="Calibri"/>
                        </a:rPr>
                        <a:t>ТЕХНИЧЕСКАЯ</a:t>
                      </a:r>
                      <a:r>
                        <a:rPr sz="1800" b="1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ПОДДЕРЖКА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255" marR="48514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spc="-15" dirty="0" err="1">
                          <a:latin typeface="Calibri"/>
                          <a:cs typeface="Calibri"/>
                        </a:rPr>
                        <a:t>консультирование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 err="1" smtClean="0">
                          <a:latin typeface="Calibri"/>
                          <a:cs typeface="Calibri"/>
                        </a:rPr>
                        <a:t>муниципальных</a:t>
                      </a:r>
                      <a:r>
                        <a:rPr sz="1800" spc="1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координаторов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и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ответственных</a:t>
                      </a:r>
                      <a:r>
                        <a:rPr sz="18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организаторов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ОО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электронной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почте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технической </a:t>
                      </a:r>
                      <a:r>
                        <a:rPr sz="1800" spc="-3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поддержки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u="heavy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vprhelp@fioco.ru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marL="389255" marR="407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консультирование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режиме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вопрос-ответ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через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«Форум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технической </a:t>
                      </a:r>
                      <a:r>
                        <a:rPr sz="1800" spc="-3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поддержки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ВПР»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ФИС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ОКО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marL="389255" marR="1198245">
                        <a:lnSpc>
                          <a:spcPct val="100000"/>
                        </a:lnSpc>
                      </a:pPr>
                      <a:r>
                        <a:rPr sz="1800" b="1" spc="-25" dirty="0">
                          <a:latin typeface="Calibri"/>
                          <a:cs typeface="Calibri"/>
                        </a:rPr>
                        <a:t>Техническая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5" dirty="0">
                          <a:latin typeface="Calibri"/>
                          <a:cs typeface="Calibri"/>
                        </a:rPr>
                        <a:t>поддержка</a:t>
                      </a:r>
                      <a:r>
                        <a:rPr sz="18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во</a:t>
                      </a:r>
                      <a:r>
                        <a:rPr sz="18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время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проведения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 ВПР</a:t>
                      </a:r>
                      <a:r>
                        <a:rPr sz="18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работает </a:t>
                      </a:r>
                      <a:r>
                        <a:rPr sz="1800" b="1" spc="-3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Calibri"/>
                          <a:cs typeface="Calibri"/>
                        </a:rPr>
                        <a:t>круглосуточно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7780" marB="0"/>
                </a:tc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98951" y="1523238"/>
            <a:ext cx="205359" cy="20535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798950" y="2726168"/>
            <a:ext cx="205359" cy="20548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798951" y="5105400"/>
            <a:ext cx="205359" cy="205397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1295126" y="559562"/>
            <a:ext cx="5207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latin typeface="Calibri"/>
                <a:cs typeface="Calibri"/>
              </a:rPr>
              <a:t>3</a:t>
            </a:r>
            <a:r>
              <a:rPr sz="2000" b="1" spc="-5" dirty="0">
                <a:solidFill>
                  <a:srgbClr val="A6A6A6"/>
                </a:solidFill>
                <a:latin typeface="Calibri"/>
                <a:cs typeface="Calibri"/>
              </a:rPr>
              <a:t>/18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95305" y="3838753"/>
            <a:ext cx="205359" cy="20535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1926" y="23113"/>
            <a:ext cx="5622290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56781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СПЕЦИАЛИСТЫ, </a:t>
            </a:r>
            <a:r>
              <a:rPr dirty="0"/>
              <a:t> </a:t>
            </a:r>
            <a:r>
              <a:rPr spc="-15" dirty="0"/>
              <a:t>УЧАСТВУЮЩИЕ</a:t>
            </a:r>
            <a:r>
              <a:rPr spc="-10" dirty="0"/>
              <a:t> </a:t>
            </a:r>
            <a:r>
              <a:rPr dirty="0"/>
              <a:t>В</a:t>
            </a:r>
            <a:r>
              <a:rPr spc="-10" dirty="0"/>
              <a:t> </a:t>
            </a:r>
            <a:r>
              <a:rPr spc="-5" dirty="0"/>
              <a:t>ПРОВЕДЕНИИ</a:t>
            </a:r>
            <a:r>
              <a:rPr spc="-30" dirty="0"/>
              <a:t> </a:t>
            </a:r>
            <a:r>
              <a:rPr dirty="0"/>
              <a:t>ВПР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4872" y="1264412"/>
            <a:ext cx="4859020" cy="2086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09345" marR="1079500" indent="24765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На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уровне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субъекта 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006FC0"/>
                </a:solidFill>
                <a:latin typeface="Calibri"/>
                <a:cs typeface="Calibri"/>
              </a:rPr>
              <a:t>Российской</a:t>
            </a:r>
            <a:r>
              <a:rPr sz="2000" b="1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06FC0"/>
                </a:solidFill>
                <a:latin typeface="Calibri"/>
                <a:cs typeface="Calibri"/>
              </a:rPr>
              <a:t>Федерации</a:t>
            </a:r>
            <a:r>
              <a:rPr sz="2000" spc="-1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30"/>
              </a:spcBef>
              <a:buFont typeface="Wingdings"/>
              <a:buChar char=""/>
              <a:tabLst>
                <a:tab pos="298450" algn="l"/>
              </a:tabLst>
            </a:pPr>
            <a:r>
              <a:rPr sz="1600" spc="-5" dirty="0">
                <a:latin typeface="Calibri"/>
                <a:cs typeface="Calibri"/>
              </a:rPr>
              <a:t>Региональный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координатор</a:t>
            </a:r>
            <a:endParaRPr sz="16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1600" spc="-5" dirty="0">
                <a:latin typeface="Calibri"/>
                <a:cs typeface="Calibri"/>
              </a:rPr>
              <a:t>Муниципальные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координаторы</a:t>
            </a:r>
            <a:endParaRPr sz="1600">
              <a:latin typeface="Calibri"/>
              <a:cs typeface="Calibri"/>
            </a:endParaRPr>
          </a:p>
          <a:p>
            <a:pPr marL="298450" marR="508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1600" spc="-5" dirty="0">
                <a:latin typeface="Calibri"/>
                <a:cs typeface="Calibri"/>
              </a:rPr>
              <a:t>Эксперты </a:t>
            </a:r>
            <a:r>
              <a:rPr sz="1600" dirty="0">
                <a:latin typeface="Calibri"/>
                <a:cs typeface="Calibri"/>
              </a:rPr>
              <a:t>по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проверке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работ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(в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рамках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выборочного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проведения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ВПР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с </a:t>
            </a:r>
            <a:r>
              <a:rPr sz="1600" spc="-15" dirty="0">
                <a:latin typeface="Calibri"/>
                <a:cs typeface="Calibri"/>
              </a:rPr>
              <a:t>контролем</a:t>
            </a:r>
            <a:r>
              <a:rPr sz="1600" spc="-5" dirty="0">
                <a:latin typeface="Calibri"/>
                <a:cs typeface="Calibri"/>
              </a:rPr>
              <a:t> объективности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результатов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в 4-6 и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11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классах).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4872" y="3401314"/>
            <a:ext cx="4860925" cy="1565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Calibri"/>
                <a:cs typeface="Calibri"/>
              </a:rPr>
              <a:t>Опыт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преподавания соответствующего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предмета</a:t>
            </a:r>
            <a:r>
              <a:rPr sz="1600" dirty="0">
                <a:latin typeface="Calibri"/>
                <a:cs typeface="Calibri"/>
              </a:rPr>
              <a:t> у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экспертов,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участвующих </a:t>
            </a:r>
            <a:r>
              <a:rPr sz="1600" dirty="0">
                <a:latin typeface="Calibri"/>
                <a:cs typeface="Calibri"/>
              </a:rPr>
              <a:t>в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проверке,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должен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составлять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не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менее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трех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лет.</a:t>
            </a:r>
            <a:endParaRPr sz="1600">
              <a:latin typeface="Calibri"/>
              <a:cs typeface="Calibri"/>
            </a:endParaRPr>
          </a:p>
          <a:p>
            <a:pPr marL="298450" marR="109855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1600" spc="-5" dirty="0">
                <a:latin typeface="Calibri"/>
                <a:cs typeface="Calibri"/>
              </a:rPr>
              <a:t>Независимые </a:t>
            </a:r>
            <a:r>
              <a:rPr sz="1600" spc="-15" dirty="0">
                <a:latin typeface="Calibri"/>
                <a:cs typeface="Calibri"/>
              </a:rPr>
              <a:t>наблюдатели </a:t>
            </a:r>
            <a:r>
              <a:rPr sz="1600" spc="-5" dirty="0">
                <a:latin typeface="Calibri"/>
                <a:cs typeface="Calibri"/>
              </a:rPr>
              <a:t>(в </a:t>
            </a:r>
            <a:r>
              <a:rPr sz="1600" spc="-10" dirty="0">
                <a:latin typeface="Calibri"/>
                <a:cs typeface="Calibri"/>
              </a:rPr>
              <a:t>рамках </a:t>
            </a:r>
            <a:r>
              <a:rPr sz="1600" spc="-5" dirty="0">
                <a:latin typeface="Calibri"/>
                <a:cs typeface="Calibri"/>
              </a:rPr>
              <a:t>выборочного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проведения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ВПР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с </a:t>
            </a:r>
            <a:r>
              <a:rPr sz="1600" spc="-15" dirty="0">
                <a:latin typeface="Calibri"/>
                <a:cs typeface="Calibri"/>
              </a:rPr>
              <a:t>контролем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объективности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результатов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в 4-6 и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11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классах)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67269" y="1177544"/>
            <a:ext cx="34982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На</a:t>
            </a:r>
            <a:r>
              <a:rPr sz="2000" b="1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уровне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образовательной</a:t>
            </a:r>
            <a:r>
              <a:rPr sz="2000" b="1" spc="-7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организации</a:t>
            </a:r>
            <a:r>
              <a:rPr sz="2000" spc="-5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75373" y="2247392"/>
            <a:ext cx="3115945" cy="1473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298450" algn="l"/>
              </a:tabLst>
            </a:pPr>
            <a:r>
              <a:rPr sz="1600" spc="-5" dirty="0">
                <a:latin typeface="Calibri"/>
                <a:cs typeface="Calibri"/>
              </a:rPr>
              <a:t>Ответственный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организатор</a:t>
            </a:r>
            <a:endParaRPr sz="1600">
              <a:latin typeface="Calibri"/>
              <a:cs typeface="Calibri"/>
            </a:endParaRPr>
          </a:p>
          <a:p>
            <a:pPr marL="29845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в</a:t>
            </a:r>
            <a:r>
              <a:rPr sz="1600" spc="-10" dirty="0">
                <a:latin typeface="Calibri"/>
                <a:cs typeface="Calibri"/>
              </a:rPr>
              <a:t> образовательной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организации</a:t>
            </a:r>
            <a:endParaRPr sz="16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595"/>
              </a:spcBef>
              <a:buFont typeface="Wingdings"/>
              <a:buChar char=""/>
              <a:tabLst>
                <a:tab pos="298450" algn="l"/>
              </a:tabLst>
            </a:pPr>
            <a:r>
              <a:rPr sz="1600" spc="-5" dirty="0">
                <a:latin typeface="Calibri"/>
                <a:cs typeface="Calibri"/>
              </a:rPr>
              <a:t>Организаторы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в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аудитории</a:t>
            </a:r>
            <a:endParaRPr sz="16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298450" algn="l"/>
              </a:tabLst>
            </a:pPr>
            <a:r>
              <a:rPr sz="1600" spc="-20" dirty="0">
                <a:latin typeface="Calibri"/>
                <a:cs typeface="Calibri"/>
              </a:rPr>
              <a:t>Технический </a:t>
            </a:r>
            <a:r>
              <a:rPr sz="1600" spc="-5" dirty="0">
                <a:latin typeface="Calibri"/>
                <a:cs typeface="Calibri"/>
              </a:rPr>
              <a:t>специалист</a:t>
            </a:r>
            <a:endParaRPr sz="16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1600" spc="-5" dirty="0">
                <a:latin typeface="Calibri"/>
                <a:cs typeface="Calibri"/>
              </a:rPr>
              <a:t>Эксперты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по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проверке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работ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0969" y="5371591"/>
            <a:ext cx="876490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Инструкции </a:t>
            </a:r>
            <a:r>
              <a:rPr sz="2000" spc="-5" dirty="0">
                <a:latin typeface="Calibri"/>
                <a:cs typeface="Calibri"/>
              </a:rPr>
              <a:t>по </a:t>
            </a:r>
            <a:r>
              <a:rPr sz="2000" spc="-10" dirty="0">
                <a:latin typeface="Calibri"/>
                <a:cs typeface="Calibri"/>
              </a:rPr>
              <a:t>проведению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ВПР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для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всех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категорий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специалистов,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участвующих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 </a:t>
            </a:r>
            <a:r>
              <a:rPr sz="2000" spc="-20" dirty="0">
                <a:latin typeface="Calibri"/>
                <a:cs typeface="Calibri"/>
              </a:rPr>
              <a:t>подготовке</a:t>
            </a:r>
            <a:r>
              <a:rPr sz="2000" spc="-5" dirty="0">
                <a:latin typeface="Calibri"/>
                <a:cs typeface="Calibri"/>
              </a:rPr>
              <a:t> и</a:t>
            </a:r>
            <a:r>
              <a:rPr sz="2000" spc="-10" dirty="0">
                <a:latin typeface="Calibri"/>
                <a:cs typeface="Calibri"/>
              </a:rPr>
              <a:t> проведении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5" dirty="0">
                <a:latin typeface="Calibri"/>
                <a:cs typeface="Calibri"/>
              </a:rPr>
              <a:t>ВПР,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публикуются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в</a:t>
            </a:r>
            <a:r>
              <a:rPr sz="2000" b="1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ЛК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6FC0"/>
                </a:solidFill>
                <a:latin typeface="Calibri"/>
                <a:cs typeface="Calibri"/>
              </a:rPr>
              <a:t>ФИС</a:t>
            </a:r>
            <a:r>
              <a:rPr sz="2000" b="1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b="1" spc="-25" dirty="0" smtClean="0">
                <a:solidFill>
                  <a:srgbClr val="006FC0"/>
                </a:solidFill>
                <a:latin typeface="Calibri"/>
                <a:cs typeface="Calibri"/>
              </a:rPr>
              <a:t>ОКО</a:t>
            </a:r>
            <a:endParaRPr sz="20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22" cy="754395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0343" y="931544"/>
            <a:ext cx="10151338" cy="22225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1397995" y="654303"/>
            <a:ext cx="4718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4</a:t>
            </a:r>
            <a:r>
              <a:rPr sz="1800" b="1" dirty="0">
                <a:solidFill>
                  <a:srgbClr val="A6A6A6"/>
                </a:solidFill>
                <a:latin typeface="Calibri"/>
                <a:cs typeface="Calibri"/>
              </a:rPr>
              <a:t>/18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84673" y="563372"/>
            <a:ext cx="257429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УЧАСТНИКИ</a:t>
            </a:r>
            <a:r>
              <a:rPr spc="-60" dirty="0"/>
              <a:t> </a:t>
            </a:r>
            <a:r>
              <a:rPr dirty="0"/>
              <a:t>ВПР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683258"/>
            <a:ext cx="10310495" cy="3976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Font typeface="Calibri"/>
              <a:buChar char="-"/>
              <a:tabLst>
                <a:tab pos="134620" algn="l"/>
              </a:tabLst>
            </a:pPr>
            <a:r>
              <a:rPr sz="1800" b="1" dirty="0">
                <a:latin typeface="Calibri"/>
                <a:cs typeface="Calibri"/>
              </a:rPr>
              <a:t>в 4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классах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предметам: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«Русский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язык»,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«Математика»,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«Окружающий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мир»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принимают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участие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все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обучающиеся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параллели.</a:t>
            </a:r>
            <a:endParaRPr sz="1800">
              <a:latin typeface="Calibri"/>
              <a:cs typeface="Calibri"/>
            </a:endParaRPr>
          </a:p>
          <a:p>
            <a:pPr marL="12700" marR="40005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latin typeface="Calibri"/>
                <a:cs typeface="Calibri"/>
              </a:rPr>
              <a:t>По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предмету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«Русский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язык»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части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 2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проверочной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работы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рекомендуется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выполнять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разные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дни</a:t>
            </a:r>
            <a:r>
              <a:rPr sz="1800" dirty="0">
                <a:latin typeface="Calibri"/>
                <a:cs typeface="Calibri"/>
              </a:rPr>
              <a:t> (2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часть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выполняется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 </a:t>
            </a:r>
            <a:r>
              <a:rPr sz="1800" spc="-5" dirty="0">
                <a:latin typeface="Calibri"/>
                <a:cs typeface="Calibri"/>
              </a:rPr>
              <a:t>следующий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день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или через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день).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spc="-20" dirty="0">
                <a:latin typeface="Calibri"/>
                <a:cs typeface="Calibri"/>
              </a:rPr>
              <a:t>Результаты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учитываются,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если </a:t>
            </a:r>
            <a:r>
              <a:rPr sz="1800" spc="-10" dirty="0">
                <a:latin typeface="Calibri"/>
                <a:cs typeface="Calibri"/>
              </a:rPr>
              <a:t>выполнены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части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работы;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Calibri"/>
              <a:cs typeface="Calibri"/>
            </a:endParaRPr>
          </a:p>
          <a:p>
            <a:pPr marL="134620" indent="-121920">
              <a:lnSpc>
                <a:spcPct val="100000"/>
              </a:lnSpc>
              <a:buFont typeface="Calibri"/>
              <a:buChar char="-"/>
              <a:tabLst>
                <a:tab pos="134620" algn="l"/>
              </a:tabLst>
            </a:pP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5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классах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«Русский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язык»,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«Математика»,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«История»,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«Биология»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принимают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участие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alibri"/>
                <a:cs typeface="Calibri"/>
              </a:rPr>
              <a:t>все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обучающиеся параллели;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>
              <a:latin typeface="Calibri"/>
              <a:cs typeface="Calibri"/>
            </a:endParaRPr>
          </a:p>
          <a:p>
            <a:pPr marL="12700" marR="795020">
              <a:lnSpc>
                <a:spcPct val="100000"/>
              </a:lnSpc>
              <a:buFont typeface="Calibri"/>
              <a:buChar char="-"/>
              <a:tabLst>
                <a:tab pos="134620" algn="l"/>
              </a:tabLst>
            </a:pPr>
            <a:r>
              <a:rPr sz="1800" b="1" dirty="0">
                <a:latin typeface="Calibri"/>
                <a:cs typeface="Calibri"/>
              </a:rPr>
              <a:t>в 6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классах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«Русский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язык»,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«Математика»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принимают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участие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все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обучающиеся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параллели;</a:t>
            </a:r>
            <a:endParaRPr sz="1800">
              <a:latin typeface="Calibri"/>
              <a:cs typeface="Calibri"/>
            </a:endParaRPr>
          </a:p>
          <a:p>
            <a:pPr marL="12700" marR="42545">
              <a:lnSpc>
                <a:spcPct val="100000"/>
              </a:lnSpc>
              <a:spcBef>
                <a:spcPts val="434"/>
              </a:spcBef>
            </a:pPr>
            <a:r>
              <a:rPr sz="1800" dirty="0">
                <a:latin typeface="Calibri"/>
                <a:cs typeface="Calibri"/>
              </a:rPr>
              <a:t>по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«История»,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«Биология»,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«География»,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«Обществознание»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для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каждого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класса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проводятся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ВПР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 </a:t>
            </a:r>
            <a:r>
              <a:rPr sz="1800" spc="-10" dirty="0">
                <a:latin typeface="Calibri"/>
                <a:cs typeface="Calibri"/>
              </a:rPr>
              <a:t>двум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 </a:t>
            </a:r>
            <a:r>
              <a:rPr sz="1800" spc="-5" dirty="0">
                <a:latin typeface="Calibri"/>
                <a:cs typeface="Calibri"/>
              </a:rPr>
              <a:t>основе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случайного</a:t>
            </a:r>
            <a:r>
              <a:rPr sz="1800" dirty="0">
                <a:latin typeface="Calibri"/>
                <a:cs typeface="Calibri"/>
              </a:rPr>
              <a:t> выбора;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22" cy="75439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1229593" y="787907"/>
            <a:ext cx="5207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latin typeface="Calibri"/>
                <a:cs typeface="Calibri"/>
              </a:rPr>
              <a:t>5</a:t>
            </a:r>
            <a:r>
              <a:rPr sz="2000" b="1" spc="-5" dirty="0">
                <a:solidFill>
                  <a:srgbClr val="A6A6A6"/>
                </a:solidFill>
                <a:latin typeface="Calibri"/>
                <a:cs typeface="Calibri"/>
              </a:rPr>
              <a:t>/18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1783" y="1180972"/>
            <a:ext cx="10151351" cy="222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84673" y="563372"/>
            <a:ext cx="257429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УЧАСТНИКИ</a:t>
            </a:r>
            <a:r>
              <a:rPr spc="-60" dirty="0"/>
              <a:t> </a:t>
            </a:r>
            <a:r>
              <a:rPr dirty="0"/>
              <a:t>ВПР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1447800"/>
            <a:ext cx="10940542" cy="50629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01345">
              <a:lnSpc>
                <a:spcPct val="100000"/>
              </a:lnSpc>
              <a:spcBef>
                <a:spcPts val="100"/>
              </a:spcBef>
              <a:buFont typeface="Calibri"/>
              <a:buChar char="-"/>
              <a:tabLst>
                <a:tab pos="134620" algn="l"/>
              </a:tabLst>
            </a:pPr>
            <a:r>
              <a:rPr sz="1800" b="1" dirty="0">
                <a:latin typeface="Calibri"/>
                <a:cs typeface="Calibri"/>
              </a:rPr>
              <a:t>в 7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классах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«Русский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язык»,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«Математика»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принимают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участие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все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обучающиеся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параллели;</a:t>
            </a:r>
            <a:endParaRPr sz="18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latin typeface="Calibri"/>
                <a:cs typeface="Calibri"/>
              </a:rPr>
              <a:t>по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«История»,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«Биология»,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«География»,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«Обществознание»,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«Физика»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для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каждого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класса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проводятся</a:t>
            </a:r>
            <a:r>
              <a:rPr sz="1800" dirty="0">
                <a:latin typeface="Calibri"/>
                <a:cs typeface="Calibri"/>
              </a:rPr>
              <a:t> ВПР по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двум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 </a:t>
            </a:r>
            <a:r>
              <a:rPr sz="1800" spc="-5" dirty="0">
                <a:latin typeface="Calibri"/>
                <a:cs typeface="Calibri"/>
              </a:rPr>
              <a:t>основе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случайного</a:t>
            </a:r>
            <a:r>
              <a:rPr sz="1800" dirty="0">
                <a:latin typeface="Calibri"/>
                <a:cs typeface="Calibri"/>
              </a:rPr>
              <a:t> выбора;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 dirty="0">
              <a:latin typeface="Calibri"/>
              <a:cs typeface="Calibri"/>
            </a:endParaRPr>
          </a:p>
          <a:p>
            <a:pPr marL="12700" marR="601345">
              <a:lnSpc>
                <a:spcPct val="100000"/>
              </a:lnSpc>
              <a:buFont typeface="Calibri"/>
              <a:buChar char="-"/>
              <a:tabLst>
                <a:tab pos="134620" algn="l"/>
              </a:tabLst>
            </a:pPr>
            <a:r>
              <a:rPr sz="1800" b="1" dirty="0">
                <a:latin typeface="Calibri"/>
                <a:cs typeface="Calibri"/>
              </a:rPr>
              <a:t>в 8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классах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«Русский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язык»,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«Математика»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принимают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участие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все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обучающиеся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параллели;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latin typeface="Calibri"/>
                <a:cs typeface="Calibri"/>
              </a:rPr>
              <a:t>по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«История»,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«Биология»,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«География»,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«Обществознание»,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«Физика»,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«Химия»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для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5" dirty="0">
                <a:latin typeface="Calibri"/>
                <a:cs typeface="Calibri"/>
              </a:rPr>
              <a:t>каждого</a:t>
            </a:r>
            <a:r>
              <a:rPr sz="1800" spc="-5" dirty="0">
                <a:latin typeface="Calibri"/>
                <a:cs typeface="Calibri"/>
              </a:rPr>
              <a:t> класса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проводятся</a:t>
            </a:r>
            <a:r>
              <a:rPr sz="1800" dirty="0">
                <a:latin typeface="Calibri"/>
                <a:cs typeface="Calibri"/>
              </a:rPr>
              <a:t> ВПР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двум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основе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случайного</a:t>
            </a:r>
            <a:r>
              <a:rPr sz="1800" dirty="0">
                <a:latin typeface="Calibri"/>
                <a:cs typeface="Calibri"/>
              </a:rPr>
              <a:t> выбора;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 dirty="0">
              <a:latin typeface="Calibri"/>
              <a:cs typeface="Calibri"/>
            </a:endParaRPr>
          </a:p>
          <a:p>
            <a:pPr marL="12700" marR="262255">
              <a:lnSpc>
                <a:spcPct val="100000"/>
              </a:lnSpc>
              <a:buFont typeface="Calibri"/>
              <a:buChar char="-"/>
              <a:tabLst>
                <a:tab pos="134620" algn="l"/>
              </a:tabLst>
            </a:pPr>
            <a:r>
              <a:rPr sz="1800" b="1" dirty="0">
                <a:latin typeface="Calibri"/>
                <a:cs typeface="Calibri"/>
              </a:rPr>
              <a:t>в 7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8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классах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 </a:t>
            </a:r>
            <a:r>
              <a:rPr sz="1800" spc="-15" dirty="0">
                <a:latin typeface="Calibri"/>
                <a:cs typeface="Calibri"/>
              </a:rPr>
              <a:t>углубленным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изучением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предметов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«Математика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и/или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«Физика»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ВПР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данным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могут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проводиться</a:t>
            </a:r>
            <a:r>
              <a:rPr sz="1800" dirty="0">
                <a:latin typeface="Calibri"/>
                <a:cs typeface="Calibri"/>
              </a:rPr>
              <a:t> на </a:t>
            </a:r>
            <a:r>
              <a:rPr sz="1800" spc="-15" dirty="0">
                <a:latin typeface="Calibri"/>
                <a:cs typeface="Calibri"/>
              </a:rPr>
              <a:t>углубленном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уровне;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 dirty="0">
              <a:latin typeface="Calibri"/>
              <a:cs typeface="Calibri"/>
            </a:endParaRPr>
          </a:p>
          <a:p>
            <a:pPr marL="64769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-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11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классах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«Физика»,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«Химия»,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«Биология»,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«История»,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«</a:t>
            </a:r>
            <a:r>
              <a:rPr sz="1800" spc="-20" dirty="0" err="1">
                <a:latin typeface="Calibri"/>
                <a:cs typeface="Calibri"/>
              </a:rPr>
              <a:t>География</a:t>
            </a:r>
            <a:r>
              <a:rPr sz="1800" spc="-20" dirty="0" smtClean="0">
                <a:latin typeface="Calibri"/>
                <a:cs typeface="Calibri"/>
              </a:rPr>
              <a:t>».</a:t>
            </a:r>
            <a:endParaRPr lang="ru-RU" sz="1800" spc="-20" dirty="0" smtClean="0">
              <a:latin typeface="Calibri"/>
              <a:cs typeface="Calibri"/>
            </a:endParaRPr>
          </a:p>
          <a:p>
            <a:pPr marL="64769">
              <a:lnSpc>
                <a:spcPct val="100000"/>
              </a:lnSpc>
            </a:pPr>
            <a:endParaRPr lang="ru-RU" spc="-20" dirty="0">
              <a:latin typeface="Calibri"/>
              <a:cs typeface="Calibri"/>
            </a:endParaRPr>
          </a:p>
          <a:p>
            <a:pPr marL="64769" algn="ctr">
              <a:lnSpc>
                <a:spcPct val="100000"/>
              </a:lnSpc>
            </a:pPr>
            <a:r>
              <a:rPr lang="ru-RU" sz="3200" b="1" spc="-20" dirty="0" smtClean="0">
                <a:solidFill>
                  <a:srgbClr val="FF0000"/>
                </a:solidFill>
                <a:latin typeface="Calibri"/>
                <a:cs typeface="Calibri"/>
              </a:rPr>
              <a:t>Обучающиеся с ОВЗ в ВПР не участвуют!</a:t>
            </a:r>
            <a:endParaRPr sz="32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22" cy="75439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1181842" y="756157"/>
            <a:ext cx="5207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latin typeface="Calibri"/>
                <a:cs typeface="Calibri"/>
              </a:rPr>
              <a:t>6</a:t>
            </a:r>
            <a:r>
              <a:rPr sz="2000" b="1" spc="-5" dirty="0">
                <a:solidFill>
                  <a:srgbClr val="A6A6A6"/>
                </a:solidFill>
                <a:latin typeface="Calibri"/>
                <a:cs typeface="Calibri"/>
              </a:rPr>
              <a:t>/18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20343" y="1128013"/>
            <a:ext cx="10151338" cy="222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6383" y="397763"/>
            <a:ext cx="10835005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81380">
              <a:lnSpc>
                <a:spcPct val="100000"/>
              </a:lnSpc>
              <a:spcBef>
                <a:spcPts val="105"/>
              </a:spcBef>
            </a:pPr>
            <a:r>
              <a:rPr sz="2500" dirty="0"/>
              <a:t>ВПР</a:t>
            </a:r>
            <a:r>
              <a:rPr sz="2500" spc="-20" dirty="0"/>
              <a:t> </a:t>
            </a:r>
            <a:r>
              <a:rPr sz="2500" dirty="0"/>
              <a:t>В 6</a:t>
            </a:r>
            <a:r>
              <a:rPr sz="2500" spc="-20" dirty="0"/>
              <a:t> </a:t>
            </a:r>
            <a:r>
              <a:rPr sz="2500" dirty="0"/>
              <a:t>-</a:t>
            </a:r>
            <a:r>
              <a:rPr sz="2500" spc="-10" dirty="0"/>
              <a:t> </a:t>
            </a:r>
            <a:r>
              <a:rPr sz="2500" dirty="0"/>
              <a:t>8</a:t>
            </a:r>
            <a:r>
              <a:rPr sz="2500" spc="-10" dirty="0"/>
              <a:t> </a:t>
            </a:r>
            <a:r>
              <a:rPr sz="2500" spc="-15" dirty="0"/>
              <a:t>КЛАССАХ</a:t>
            </a:r>
            <a:r>
              <a:rPr sz="2500" spc="-20" dirty="0"/>
              <a:t> </a:t>
            </a:r>
            <a:r>
              <a:rPr sz="2500" dirty="0"/>
              <a:t>ПО</a:t>
            </a:r>
            <a:r>
              <a:rPr sz="2500" spc="-5" dirty="0"/>
              <a:t> </a:t>
            </a:r>
            <a:r>
              <a:rPr sz="2500" spc="-25" dirty="0"/>
              <a:t>ПРЕДМЕТАМ</a:t>
            </a:r>
            <a:r>
              <a:rPr sz="2500" dirty="0"/>
              <a:t> </a:t>
            </a:r>
            <a:r>
              <a:rPr sz="2500" spc="-5" dirty="0"/>
              <a:t>НА</a:t>
            </a:r>
            <a:r>
              <a:rPr sz="2500" spc="-10" dirty="0"/>
              <a:t> </a:t>
            </a:r>
            <a:r>
              <a:rPr sz="2500" spc="-5" dirty="0"/>
              <a:t>ОСНОВЕ</a:t>
            </a:r>
            <a:r>
              <a:rPr sz="2500" spc="-20" dirty="0"/>
              <a:t> </a:t>
            </a:r>
            <a:r>
              <a:rPr sz="2500" spc="-15" dirty="0"/>
              <a:t>СЛУЧАЙНОГО</a:t>
            </a:r>
            <a:endParaRPr sz="2500"/>
          </a:p>
          <a:p>
            <a:pPr marL="25400">
              <a:lnSpc>
                <a:spcPct val="100000"/>
              </a:lnSpc>
              <a:tabLst>
                <a:tab pos="4652010" algn="l"/>
                <a:tab pos="10176510" algn="l"/>
                <a:tab pos="10313670" algn="l"/>
              </a:tabLst>
            </a:pPr>
            <a:r>
              <a:rPr sz="2500" b="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500" u="heavy" spc="-25" dirty="0">
                <a:uFill>
                  <a:solidFill>
                    <a:srgbClr val="000000"/>
                  </a:solidFill>
                </a:uFill>
              </a:rPr>
              <a:t>ВЫБОРА	</a:t>
            </a:r>
            <a:r>
              <a:rPr sz="2500" spc="-25" dirty="0"/>
              <a:t>	</a:t>
            </a:r>
            <a:r>
              <a:rPr sz="3000" spc="-7" baseline="15277" dirty="0">
                <a:solidFill>
                  <a:srgbClr val="000000"/>
                </a:solidFill>
              </a:rPr>
              <a:t>7</a:t>
            </a:r>
            <a:r>
              <a:rPr sz="3000" spc="-7" baseline="15277" dirty="0">
                <a:solidFill>
                  <a:srgbClr val="A6A6A6"/>
                </a:solidFill>
              </a:rPr>
              <a:t>/18</a:t>
            </a:r>
            <a:endParaRPr sz="3000" baseline="15277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0958" y="1286509"/>
            <a:ext cx="10153015" cy="183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462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Для проведения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ВПР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двум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основе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случайного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выбора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предметы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распределяются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одному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каждой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предметной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области:</a:t>
            </a:r>
            <a:endParaRPr sz="1800">
              <a:latin typeface="Calibri"/>
              <a:cs typeface="Calibri"/>
            </a:endParaRPr>
          </a:p>
          <a:p>
            <a:pPr marL="12700" marR="2227580">
              <a:lnSpc>
                <a:spcPct val="120000"/>
              </a:lnSpc>
            </a:pPr>
            <a:r>
              <a:rPr sz="1800" spc="-5" dirty="0">
                <a:latin typeface="Calibri"/>
                <a:cs typeface="Calibri"/>
              </a:rPr>
              <a:t>общественно-научные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предметы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«История»,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«Обществознание»,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«География»;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естественно-научные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предметы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10" dirty="0">
                <a:latin typeface="Calibri"/>
                <a:cs typeface="Calibri"/>
              </a:rPr>
              <a:t>«Физика»,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«Химия»,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«Биология».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latin typeface="Calibri"/>
                <a:cs typeface="Calibri"/>
              </a:rPr>
              <a:t>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6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классах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для равного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количества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предметов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для </a:t>
            </a:r>
            <a:r>
              <a:rPr sz="1800" spc="-10" dirty="0">
                <a:latin typeface="Calibri"/>
                <a:cs typeface="Calibri"/>
              </a:rPr>
              <a:t>распределения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«География»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переносится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естественно-научную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предметную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область.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22" cy="754395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131366" y="3321558"/>
          <a:ext cx="9916159" cy="32918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9040"/>
                <a:gridCol w="2479040"/>
                <a:gridCol w="2479039"/>
                <a:gridCol w="2479040"/>
              </a:tblGrid>
              <a:tr h="7315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Класс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Предметная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область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Общественно-научная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предметная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область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«История»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«Обществознание»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«История»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«Обществознание»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«География»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«История»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«Обществознание»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«География»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46309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Естественно-научная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предметная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область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«Биология»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«География»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«Биология»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8580" marR="59690">
                        <a:lnSpc>
                          <a:spcPct val="150000"/>
                        </a:lnSpc>
                        <a:tabLst>
                          <a:tab pos="1294765" algn="l"/>
                          <a:tab pos="1725295" algn="l"/>
                          <a:tab pos="2324735" algn="l"/>
                        </a:tabLst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«Физ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а»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,	в	</a:t>
                      </a:r>
                      <a:r>
                        <a:rPr sz="1600" spc="-7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.ч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.	с 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углубленным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изучением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65"/>
                        </a:spcBef>
                        <a:tabLst>
                          <a:tab pos="1260475" algn="l"/>
                          <a:tab pos="1708150" algn="l"/>
                          <a:tab pos="2324100" algn="l"/>
                        </a:tabLst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«Физика»	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в	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т.ч.	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углубленным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изучением;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«Химия»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«Биология»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66139" y="1206880"/>
            <a:ext cx="10205720" cy="1609090"/>
          </a:xfrm>
          <a:custGeom>
            <a:avLst/>
            <a:gdLst/>
            <a:ahLst/>
            <a:cxnLst/>
            <a:rect l="l" t="t" r="r" b="b"/>
            <a:pathLst>
              <a:path w="10205720" h="1609089">
                <a:moveTo>
                  <a:pt x="9937318" y="0"/>
                </a:moveTo>
                <a:lnTo>
                  <a:pt x="268185" y="0"/>
                </a:lnTo>
                <a:lnTo>
                  <a:pt x="219977" y="4318"/>
                </a:lnTo>
                <a:lnTo>
                  <a:pt x="174605" y="16770"/>
                </a:lnTo>
                <a:lnTo>
                  <a:pt x="132825" y="36599"/>
                </a:lnTo>
                <a:lnTo>
                  <a:pt x="95395" y="63047"/>
                </a:lnTo>
                <a:lnTo>
                  <a:pt x="63072" y="95358"/>
                </a:lnTo>
                <a:lnTo>
                  <a:pt x="36614" y="132776"/>
                </a:lnTo>
                <a:lnTo>
                  <a:pt x="16777" y="174542"/>
                </a:lnTo>
                <a:lnTo>
                  <a:pt x="4320" y="219901"/>
                </a:lnTo>
                <a:lnTo>
                  <a:pt x="0" y="268097"/>
                </a:lnTo>
                <a:lnTo>
                  <a:pt x="0" y="1340866"/>
                </a:lnTo>
                <a:lnTo>
                  <a:pt x="4320" y="1389065"/>
                </a:lnTo>
                <a:lnTo>
                  <a:pt x="16777" y="1434436"/>
                </a:lnTo>
                <a:lnTo>
                  <a:pt x="36614" y="1476219"/>
                </a:lnTo>
                <a:lnTo>
                  <a:pt x="63072" y="1513657"/>
                </a:lnTo>
                <a:lnTo>
                  <a:pt x="95395" y="1545989"/>
                </a:lnTo>
                <a:lnTo>
                  <a:pt x="132825" y="1572457"/>
                </a:lnTo>
                <a:lnTo>
                  <a:pt x="174605" y="1592303"/>
                </a:lnTo>
                <a:lnTo>
                  <a:pt x="219977" y="1604766"/>
                </a:lnTo>
                <a:lnTo>
                  <a:pt x="268185" y="1609090"/>
                </a:lnTo>
                <a:lnTo>
                  <a:pt x="9937318" y="1609090"/>
                </a:lnTo>
                <a:lnTo>
                  <a:pt x="9985517" y="1604766"/>
                </a:lnTo>
                <a:lnTo>
                  <a:pt x="10030888" y="1592303"/>
                </a:lnTo>
                <a:lnTo>
                  <a:pt x="10072671" y="1572457"/>
                </a:lnTo>
                <a:lnTo>
                  <a:pt x="10110109" y="1545989"/>
                </a:lnTo>
                <a:lnTo>
                  <a:pt x="10142441" y="1513657"/>
                </a:lnTo>
                <a:lnTo>
                  <a:pt x="10168909" y="1476219"/>
                </a:lnTo>
                <a:lnTo>
                  <a:pt x="10188755" y="1434436"/>
                </a:lnTo>
                <a:lnTo>
                  <a:pt x="10201218" y="1389065"/>
                </a:lnTo>
                <a:lnTo>
                  <a:pt x="10205542" y="1340866"/>
                </a:lnTo>
                <a:lnTo>
                  <a:pt x="10205542" y="268097"/>
                </a:lnTo>
                <a:lnTo>
                  <a:pt x="10201218" y="219901"/>
                </a:lnTo>
                <a:lnTo>
                  <a:pt x="10188755" y="174542"/>
                </a:lnTo>
                <a:lnTo>
                  <a:pt x="10168909" y="132776"/>
                </a:lnTo>
                <a:lnTo>
                  <a:pt x="10142441" y="95358"/>
                </a:lnTo>
                <a:lnTo>
                  <a:pt x="10110109" y="63047"/>
                </a:lnTo>
                <a:lnTo>
                  <a:pt x="10072671" y="36599"/>
                </a:lnTo>
                <a:lnTo>
                  <a:pt x="10030888" y="16770"/>
                </a:lnTo>
                <a:lnTo>
                  <a:pt x="9985517" y="4318"/>
                </a:lnTo>
                <a:lnTo>
                  <a:pt x="9937318" y="0"/>
                </a:lnTo>
                <a:close/>
              </a:path>
            </a:pathLst>
          </a:custGeom>
          <a:solidFill>
            <a:srgbClr val="006FC0">
              <a:alpha val="2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66139" y="3368166"/>
            <a:ext cx="10205720" cy="2905760"/>
          </a:xfrm>
          <a:custGeom>
            <a:avLst/>
            <a:gdLst/>
            <a:ahLst/>
            <a:cxnLst/>
            <a:rect l="l" t="t" r="r" b="b"/>
            <a:pathLst>
              <a:path w="10205720" h="2905760">
                <a:moveTo>
                  <a:pt x="9721291" y="0"/>
                </a:moveTo>
                <a:lnTo>
                  <a:pt x="484200" y="0"/>
                </a:lnTo>
                <a:lnTo>
                  <a:pt x="437569" y="2216"/>
                </a:lnTo>
                <a:lnTo>
                  <a:pt x="392192" y="8731"/>
                </a:lnTo>
                <a:lnTo>
                  <a:pt x="348272" y="19340"/>
                </a:lnTo>
                <a:lnTo>
                  <a:pt x="306011" y="33842"/>
                </a:lnTo>
                <a:lnTo>
                  <a:pt x="265614" y="52033"/>
                </a:lnTo>
                <a:lnTo>
                  <a:pt x="227282" y="73711"/>
                </a:lnTo>
                <a:lnTo>
                  <a:pt x="191218" y="98672"/>
                </a:lnTo>
                <a:lnTo>
                  <a:pt x="157626" y="126714"/>
                </a:lnTo>
                <a:lnTo>
                  <a:pt x="126709" y="157634"/>
                </a:lnTo>
                <a:lnTo>
                  <a:pt x="98668" y="191228"/>
                </a:lnTo>
                <a:lnTo>
                  <a:pt x="73709" y="227295"/>
                </a:lnTo>
                <a:lnTo>
                  <a:pt x="52032" y="265631"/>
                </a:lnTo>
                <a:lnTo>
                  <a:pt x="33841" y="306034"/>
                </a:lnTo>
                <a:lnTo>
                  <a:pt x="19340" y="348300"/>
                </a:lnTo>
                <a:lnTo>
                  <a:pt x="8731" y="392227"/>
                </a:lnTo>
                <a:lnTo>
                  <a:pt x="2216" y="437611"/>
                </a:lnTo>
                <a:lnTo>
                  <a:pt x="0" y="484251"/>
                </a:lnTo>
                <a:lnTo>
                  <a:pt x="0" y="2420975"/>
                </a:lnTo>
                <a:lnTo>
                  <a:pt x="2216" y="2467608"/>
                </a:lnTo>
                <a:lnTo>
                  <a:pt x="8731" y="2512987"/>
                </a:lnTo>
                <a:lnTo>
                  <a:pt x="19340" y="2556909"/>
                </a:lnTo>
                <a:lnTo>
                  <a:pt x="33841" y="2599171"/>
                </a:lnTo>
                <a:lnTo>
                  <a:pt x="52032" y="2639569"/>
                </a:lnTo>
                <a:lnTo>
                  <a:pt x="73709" y="2677902"/>
                </a:lnTo>
                <a:lnTo>
                  <a:pt x="98668" y="2713967"/>
                </a:lnTo>
                <a:lnTo>
                  <a:pt x="126709" y="2747559"/>
                </a:lnTo>
                <a:lnTo>
                  <a:pt x="157626" y="2778478"/>
                </a:lnTo>
                <a:lnTo>
                  <a:pt x="191218" y="2806518"/>
                </a:lnTo>
                <a:lnTo>
                  <a:pt x="227282" y="2831478"/>
                </a:lnTo>
                <a:lnTo>
                  <a:pt x="265614" y="2853155"/>
                </a:lnTo>
                <a:lnTo>
                  <a:pt x="306011" y="2871346"/>
                </a:lnTo>
                <a:lnTo>
                  <a:pt x="348272" y="2885847"/>
                </a:lnTo>
                <a:lnTo>
                  <a:pt x="392192" y="2896457"/>
                </a:lnTo>
                <a:lnTo>
                  <a:pt x="437569" y="2902971"/>
                </a:lnTo>
                <a:lnTo>
                  <a:pt x="484200" y="2905188"/>
                </a:lnTo>
                <a:lnTo>
                  <a:pt x="9721291" y="2905188"/>
                </a:lnTo>
                <a:lnTo>
                  <a:pt x="9767930" y="2902971"/>
                </a:lnTo>
                <a:lnTo>
                  <a:pt x="9813314" y="2896457"/>
                </a:lnTo>
                <a:lnTo>
                  <a:pt x="9857241" y="2885847"/>
                </a:lnTo>
                <a:lnTo>
                  <a:pt x="9899507" y="2871346"/>
                </a:lnTo>
                <a:lnTo>
                  <a:pt x="9939910" y="2853155"/>
                </a:lnTo>
                <a:lnTo>
                  <a:pt x="9978246" y="2831478"/>
                </a:lnTo>
                <a:lnTo>
                  <a:pt x="10014313" y="2806518"/>
                </a:lnTo>
                <a:lnTo>
                  <a:pt x="10047908" y="2778478"/>
                </a:lnTo>
                <a:lnTo>
                  <a:pt x="10078827" y="2747559"/>
                </a:lnTo>
                <a:lnTo>
                  <a:pt x="10106869" y="2713967"/>
                </a:lnTo>
                <a:lnTo>
                  <a:pt x="10131830" y="2677902"/>
                </a:lnTo>
                <a:lnTo>
                  <a:pt x="10153508" y="2639569"/>
                </a:lnTo>
                <a:lnTo>
                  <a:pt x="10171699" y="2599171"/>
                </a:lnTo>
                <a:lnTo>
                  <a:pt x="10186201" y="2556909"/>
                </a:lnTo>
                <a:lnTo>
                  <a:pt x="10196811" y="2512987"/>
                </a:lnTo>
                <a:lnTo>
                  <a:pt x="10203325" y="2467608"/>
                </a:lnTo>
                <a:lnTo>
                  <a:pt x="10205542" y="2420975"/>
                </a:lnTo>
                <a:lnTo>
                  <a:pt x="10205542" y="484251"/>
                </a:lnTo>
                <a:lnTo>
                  <a:pt x="10203325" y="437611"/>
                </a:lnTo>
                <a:lnTo>
                  <a:pt x="10196811" y="392227"/>
                </a:lnTo>
                <a:lnTo>
                  <a:pt x="10186201" y="348300"/>
                </a:lnTo>
                <a:lnTo>
                  <a:pt x="10171699" y="306034"/>
                </a:lnTo>
                <a:lnTo>
                  <a:pt x="10153508" y="265631"/>
                </a:lnTo>
                <a:lnTo>
                  <a:pt x="10131830" y="227295"/>
                </a:lnTo>
                <a:lnTo>
                  <a:pt x="10106869" y="191228"/>
                </a:lnTo>
                <a:lnTo>
                  <a:pt x="10078827" y="157634"/>
                </a:lnTo>
                <a:lnTo>
                  <a:pt x="10047908" y="126714"/>
                </a:lnTo>
                <a:lnTo>
                  <a:pt x="10014313" y="98672"/>
                </a:lnTo>
                <a:lnTo>
                  <a:pt x="9978246" y="73711"/>
                </a:lnTo>
                <a:lnTo>
                  <a:pt x="9939910" y="52033"/>
                </a:lnTo>
                <a:lnTo>
                  <a:pt x="9899507" y="33842"/>
                </a:lnTo>
                <a:lnTo>
                  <a:pt x="9857241" y="19340"/>
                </a:lnTo>
                <a:lnTo>
                  <a:pt x="9813314" y="8731"/>
                </a:lnTo>
                <a:lnTo>
                  <a:pt x="9767930" y="2216"/>
                </a:lnTo>
                <a:lnTo>
                  <a:pt x="9721291" y="0"/>
                </a:lnTo>
                <a:close/>
              </a:path>
            </a:pathLst>
          </a:custGeom>
          <a:solidFill>
            <a:srgbClr val="006FC0">
              <a:alpha val="2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73357" y="683768"/>
            <a:ext cx="5207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latin typeface="Calibri"/>
                <a:cs typeface="Calibri"/>
              </a:rPr>
              <a:t>8</a:t>
            </a:r>
            <a:r>
              <a:rPr sz="2000" b="1" spc="-5" dirty="0">
                <a:solidFill>
                  <a:srgbClr val="A6A6A6"/>
                </a:solidFill>
                <a:latin typeface="Calibri"/>
                <a:cs typeface="Calibri"/>
              </a:rPr>
              <a:t>/18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7643" y="683768"/>
            <a:ext cx="1023175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218420" algn="l"/>
              </a:tabLst>
            </a:pPr>
            <a:r>
              <a:rPr sz="2000" b="1" u="heavy" spc="-5" dirty="0">
                <a:uFill>
                  <a:solidFill>
                    <a:srgbClr val="94B3D6"/>
                  </a:solidFill>
                </a:uFill>
                <a:latin typeface="Calibri"/>
                <a:cs typeface="Calibri"/>
              </a:rPr>
              <a:t> 	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11" cy="754395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189732" y="243331"/>
            <a:ext cx="586930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ПРОВЕДЕНИЕ </a:t>
            </a:r>
            <a:r>
              <a:rPr dirty="0"/>
              <a:t>ВПР</a:t>
            </a:r>
            <a:r>
              <a:rPr spc="-20" dirty="0"/>
              <a:t> </a:t>
            </a:r>
            <a:r>
              <a:rPr dirty="0"/>
              <a:t>В </a:t>
            </a:r>
            <a:r>
              <a:rPr spc="-5" dirty="0"/>
              <a:t>4-8</a:t>
            </a:r>
            <a:r>
              <a:rPr spc="15" dirty="0"/>
              <a:t> </a:t>
            </a:r>
            <a:r>
              <a:rPr dirty="0"/>
              <a:t>И</a:t>
            </a:r>
            <a:r>
              <a:rPr spc="-5" dirty="0"/>
              <a:t> </a:t>
            </a:r>
            <a:r>
              <a:rPr dirty="0"/>
              <a:t>11</a:t>
            </a:r>
            <a:r>
              <a:rPr spc="5" dirty="0"/>
              <a:t> </a:t>
            </a:r>
            <a:r>
              <a:rPr spc="-20" dirty="0"/>
              <a:t>КЛАССАХ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99058" y="1196847"/>
            <a:ext cx="947610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3969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Письмо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Рособрнадзора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от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04.12.2023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№</a:t>
            </a:r>
            <a:r>
              <a:rPr sz="1800" b="1" spc="-5" dirty="0">
                <a:latin typeface="Calibri"/>
                <a:cs typeface="Calibri"/>
              </a:rPr>
              <a:t> 02-422: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В 2024 </a:t>
            </a:r>
            <a:r>
              <a:rPr sz="1800" spc="-25" dirty="0">
                <a:latin typeface="Calibri"/>
                <a:cs typeface="Calibri"/>
              </a:rPr>
              <a:t>году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ВПР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учебным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предметам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4-8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 11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классах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проводятся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образцам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 </a:t>
            </a:r>
            <a:r>
              <a:rPr sz="1800" spc="-5" dirty="0">
                <a:latin typeface="Calibri"/>
                <a:cs typeface="Calibri"/>
              </a:rPr>
              <a:t>описаниям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контрольных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измерительных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материалов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2023 </a:t>
            </a:r>
            <a:r>
              <a:rPr sz="1800" spc="-20" dirty="0">
                <a:latin typeface="Calibri"/>
                <a:cs typeface="Calibri"/>
              </a:rPr>
              <a:t>года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(сайт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ФГБУ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«ФИОКО»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https://fioco.ru/obraztsi_i_opisaniya_vpr_2023</a:t>
            </a:r>
            <a:r>
              <a:rPr sz="1800" u="heavy" spc="-10" dirty="0"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54938" y="3387090"/>
            <a:ext cx="9790430" cy="29213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Доступ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 </a:t>
            </a:r>
            <a:r>
              <a:rPr sz="1800" spc="-5" dirty="0">
                <a:latin typeface="Calibri"/>
                <a:cs typeface="Calibri"/>
              </a:rPr>
              <a:t>скачиванию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материалов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проверочных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ЛК </a:t>
            </a:r>
            <a:r>
              <a:rPr sz="1800" spc="-5" dirty="0">
                <a:latin typeface="Calibri"/>
                <a:cs typeface="Calibri"/>
              </a:rPr>
              <a:t>ОО ФИС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ОКО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открывается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не позднее 14.00 по местному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времени </a:t>
            </a:r>
            <a:r>
              <a:rPr sz="2400" b="1" u="sng" dirty="0">
                <a:latin typeface="Calibri"/>
                <a:cs typeface="Calibri"/>
              </a:rPr>
              <a:t>за </a:t>
            </a:r>
            <a:r>
              <a:rPr sz="2400" b="1" u="sng" spc="-5" dirty="0">
                <a:latin typeface="Calibri"/>
                <a:cs typeface="Calibri"/>
              </a:rPr>
              <a:t>два рабочих</a:t>
            </a:r>
            <a:r>
              <a:rPr sz="2400" b="1" u="sng" spc="5" dirty="0">
                <a:latin typeface="Calibri"/>
                <a:cs typeface="Calibri"/>
              </a:rPr>
              <a:t> </a:t>
            </a:r>
            <a:r>
              <a:rPr sz="2400" b="1" u="sng" spc="-5" dirty="0">
                <a:latin typeface="Calibri"/>
                <a:cs typeface="Calibri"/>
              </a:rPr>
              <a:t>дня</a:t>
            </a:r>
            <a:r>
              <a:rPr sz="2400" b="1" u="sng" spc="1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до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проведения</a:t>
            </a:r>
            <a:r>
              <a:rPr sz="1800" b="1" spc="-5" dirty="0">
                <a:latin typeface="Calibri"/>
                <a:cs typeface="Calibri"/>
              </a:rPr>
              <a:t> работы</a:t>
            </a:r>
            <a:r>
              <a:rPr sz="1800" spc="-5" dirty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Архивы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 </a:t>
            </a:r>
            <a:r>
              <a:rPr sz="1800" spc="-5" dirty="0">
                <a:latin typeface="Calibri"/>
                <a:cs typeface="Calibri"/>
              </a:rPr>
              <a:t>материалами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проверочных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будут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доступны </a:t>
            </a:r>
            <a:r>
              <a:rPr sz="1800" b="1" dirty="0">
                <a:latin typeface="Calibri"/>
                <a:cs typeface="Calibri"/>
              </a:rPr>
              <a:t>в </a:t>
            </a:r>
            <a:r>
              <a:rPr sz="1800" b="1" spc="-5" dirty="0">
                <a:latin typeface="Calibri"/>
                <a:cs typeface="Calibri"/>
              </a:rPr>
              <a:t>течение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трех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рабочих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дней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после дня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проведения</a:t>
            </a:r>
            <a:r>
              <a:rPr sz="1800" spc="-10" dirty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2700" marR="28194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Ответственному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организатору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ОО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b="1" u="sng" spc="-15" dirty="0">
                <a:latin typeface="Calibri"/>
                <a:cs typeface="Calibri"/>
              </a:rPr>
              <a:t>рекомендуется</a:t>
            </a:r>
            <a:r>
              <a:rPr sz="1800" b="1" u="sng" spc="35" dirty="0">
                <a:latin typeface="Calibri"/>
                <a:cs typeface="Calibri"/>
              </a:rPr>
              <a:t> </a:t>
            </a:r>
            <a:r>
              <a:rPr sz="1800" b="1" u="sng" spc="-5" dirty="0">
                <a:latin typeface="Calibri"/>
                <a:cs typeface="Calibri"/>
              </a:rPr>
              <a:t>скачать</a:t>
            </a:r>
            <a:r>
              <a:rPr sz="1800" b="1" u="sng" spc="20" dirty="0">
                <a:latin typeface="Calibri"/>
                <a:cs typeface="Calibri"/>
              </a:rPr>
              <a:t> </a:t>
            </a:r>
            <a:r>
              <a:rPr sz="1800" b="1" u="sng" spc="-5" dirty="0">
                <a:latin typeface="Calibri"/>
                <a:cs typeface="Calibri"/>
              </a:rPr>
              <a:t>архивы</a:t>
            </a:r>
            <a:r>
              <a:rPr sz="1800" b="1" u="sng" spc="5" dirty="0">
                <a:latin typeface="Calibri"/>
                <a:cs typeface="Calibri"/>
              </a:rPr>
              <a:t> </a:t>
            </a:r>
            <a:r>
              <a:rPr sz="1800" b="1" u="sng" dirty="0">
                <a:latin typeface="Calibri"/>
                <a:cs typeface="Calibri"/>
              </a:rPr>
              <a:t>с</a:t>
            </a:r>
            <a:r>
              <a:rPr sz="1800" b="1" u="sng" spc="15" dirty="0">
                <a:latin typeface="Calibri"/>
                <a:cs typeface="Calibri"/>
              </a:rPr>
              <a:t> </a:t>
            </a:r>
            <a:r>
              <a:rPr sz="1800" b="1" u="sng" spc="-5" dirty="0">
                <a:latin typeface="Calibri"/>
                <a:cs typeface="Calibri"/>
              </a:rPr>
              <a:t>материалами</a:t>
            </a:r>
            <a:r>
              <a:rPr sz="1800" b="1" u="sng" spc="15" dirty="0">
                <a:latin typeface="Calibri"/>
                <a:cs typeface="Calibri"/>
              </a:rPr>
              <a:t> </a:t>
            </a:r>
            <a:r>
              <a:rPr sz="1800" b="1" u="sng" dirty="0">
                <a:latin typeface="Calibri"/>
                <a:cs typeface="Calibri"/>
              </a:rPr>
              <a:t>ВПР</a:t>
            </a:r>
            <a:r>
              <a:rPr sz="1800" b="1" u="sng" spc="10" dirty="0">
                <a:latin typeface="Calibri"/>
                <a:cs typeface="Calibri"/>
              </a:rPr>
              <a:t> </a:t>
            </a:r>
            <a:r>
              <a:rPr sz="1800" b="1" u="sng" dirty="0">
                <a:latin typeface="Calibri"/>
                <a:cs typeface="Calibri"/>
              </a:rPr>
              <a:t>и</a:t>
            </a:r>
            <a:r>
              <a:rPr sz="1800" b="1" u="sng" spc="10" dirty="0">
                <a:latin typeface="Calibri"/>
                <a:cs typeface="Calibri"/>
              </a:rPr>
              <a:t> </a:t>
            </a:r>
            <a:r>
              <a:rPr sz="1800" b="1" u="sng" spc="-5" dirty="0">
                <a:latin typeface="Calibri"/>
                <a:cs typeface="Calibri"/>
              </a:rPr>
              <a:t>хранить</a:t>
            </a:r>
            <a:r>
              <a:rPr sz="1800" b="1" u="sng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течение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времени,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установленного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ОО </a:t>
            </a:r>
            <a:r>
              <a:rPr sz="1800" spc="-10" dirty="0">
                <a:latin typeface="Calibri"/>
                <a:cs typeface="Calibri"/>
              </a:rPr>
              <a:t>самостоятельно.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lang="ru-RU" sz="2000" b="1" spc="-10" dirty="0" smtClean="0">
                <a:solidFill>
                  <a:srgbClr val="FF0000"/>
                </a:solidFill>
                <a:latin typeface="Calibri"/>
                <a:cs typeface="Calibri"/>
              </a:rPr>
              <a:t>!!! </a:t>
            </a:r>
            <a:r>
              <a:rPr sz="2000" b="1" spc="-10" dirty="0" err="1" smtClean="0">
                <a:solidFill>
                  <a:srgbClr val="FF0000"/>
                </a:solidFill>
                <a:latin typeface="Calibri"/>
                <a:cs typeface="Calibri"/>
              </a:rPr>
              <a:t>Предоставление</a:t>
            </a:r>
            <a:r>
              <a:rPr sz="2000" b="1" spc="35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федеральным</a:t>
            </a:r>
            <a:r>
              <a:rPr sz="2000" b="1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организатором</a:t>
            </a:r>
            <a:r>
              <a:rPr sz="2000" b="1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материалов</a:t>
            </a:r>
            <a:r>
              <a:rPr sz="2000" b="1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ВПР</a:t>
            </a:r>
            <a:r>
              <a:rPr sz="20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по</a:t>
            </a:r>
            <a:r>
              <a:rPr sz="20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истечении</a:t>
            </a:r>
            <a:r>
              <a:rPr sz="2000" b="1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0" dirty="0" err="1">
                <a:solidFill>
                  <a:srgbClr val="FF0000"/>
                </a:solidFill>
                <a:latin typeface="Calibri"/>
                <a:cs typeface="Calibri"/>
              </a:rPr>
              <a:t>периода</a:t>
            </a:r>
            <a:r>
              <a:rPr sz="2000"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0" dirty="0" err="1" smtClean="0">
                <a:solidFill>
                  <a:srgbClr val="FF0000"/>
                </a:solidFill>
                <a:latin typeface="Calibri"/>
                <a:cs typeface="Calibri"/>
              </a:rPr>
              <a:t>проведения</a:t>
            </a:r>
            <a:r>
              <a:rPr lang="ru-RU" sz="2000" b="1" spc="-1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 smtClean="0">
                <a:solidFill>
                  <a:srgbClr val="FF0000"/>
                </a:solidFill>
                <a:latin typeface="Calibri"/>
                <a:cs typeface="Calibri"/>
              </a:rPr>
              <a:t>ВПР</a:t>
            </a:r>
            <a:r>
              <a:rPr sz="2000" b="1" spc="-15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0000"/>
                </a:solidFill>
                <a:latin typeface="Calibri"/>
                <a:cs typeface="Calibri"/>
              </a:rPr>
              <a:t>не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предусмотрено.</a:t>
            </a:r>
            <a:endParaRPr sz="20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73357" y="683768"/>
            <a:ext cx="5207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latin typeface="Calibri"/>
                <a:cs typeface="Calibri"/>
              </a:rPr>
              <a:t>9</a:t>
            </a:r>
            <a:r>
              <a:rPr sz="2000" b="1" spc="-5" dirty="0">
                <a:solidFill>
                  <a:srgbClr val="A6A6A6"/>
                </a:solidFill>
                <a:latin typeface="Calibri"/>
                <a:cs typeface="Calibri"/>
              </a:rPr>
              <a:t>/18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3005" y="199140"/>
            <a:ext cx="727211" cy="75439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08326" y="243331"/>
            <a:ext cx="703135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СРОКИ</a:t>
            </a:r>
            <a:r>
              <a:rPr spc="-10" dirty="0"/>
              <a:t> </a:t>
            </a:r>
            <a:r>
              <a:rPr spc="-5" dirty="0"/>
              <a:t>ПРОВЕДЕНИЯ </a:t>
            </a:r>
            <a:r>
              <a:rPr dirty="0"/>
              <a:t>ВПР В</a:t>
            </a:r>
            <a:r>
              <a:rPr spc="-5" dirty="0"/>
              <a:t> </a:t>
            </a:r>
            <a:r>
              <a:rPr dirty="0"/>
              <a:t>4-8</a:t>
            </a:r>
            <a:r>
              <a:rPr spc="10" dirty="0"/>
              <a:t> </a:t>
            </a:r>
            <a:r>
              <a:rPr dirty="0"/>
              <a:t>И 11 </a:t>
            </a:r>
            <a:r>
              <a:rPr spc="-20" dirty="0"/>
              <a:t>КЛАССАХ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07643" y="611253"/>
            <a:ext cx="10231755" cy="742315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65"/>
              </a:spcBef>
              <a:tabLst>
                <a:tab pos="10205720" algn="l"/>
              </a:tabLst>
            </a:pPr>
            <a:r>
              <a:rPr sz="2000" b="1" u="heavy" spc="-5" dirty="0">
                <a:uFill>
                  <a:solidFill>
                    <a:srgbClr val="94B3D6"/>
                  </a:solidFill>
                </a:uFill>
                <a:latin typeface="Calibri"/>
                <a:cs typeface="Calibri"/>
              </a:rPr>
              <a:t> 	</a:t>
            </a:r>
            <a:endParaRPr sz="2000">
              <a:latin typeface="Calibri"/>
              <a:cs typeface="Calibri"/>
            </a:endParaRPr>
          </a:p>
          <a:p>
            <a:pPr marL="210820" algn="ctr">
              <a:lnSpc>
                <a:spcPct val="100000"/>
              </a:lnSpc>
              <a:spcBef>
                <a:spcPts val="515"/>
              </a:spcBef>
              <a:tabLst>
                <a:tab pos="7154545" algn="l"/>
              </a:tabLst>
            </a:pPr>
            <a:r>
              <a:rPr sz="1800" spc="-5" dirty="0">
                <a:latin typeface="Calibri"/>
                <a:cs typeface="Calibri"/>
              </a:rPr>
              <a:t>План-график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порядок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проведения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ВПР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2024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году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размещены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ЛК	</a:t>
            </a:r>
            <a:r>
              <a:rPr sz="1800" spc="-5" dirty="0">
                <a:latin typeface="Calibri"/>
                <a:cs typeface="Calibri"/>
              </a:rPr>
              <a:t>ФИС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ОКО.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07870" y="5841491"/>
            <a:ext cx="86442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55875" marR="5080" indent="-254381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Calibri"/>
                <a:cs typeface="Calibri"/>
              </a:rPr>
              <a:t>Продолжительность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выполнения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работ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формат</a:t>
            </a:r>
            <a:r>
              <a:rPr sz="1800" dirty="0">
                <a:latin typeface="Calibri"/>
                <a:cs typeface="Calibri"/>
              </a:rPr>
              <a:t> печати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вариантов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ВПР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представлены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приложении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 порядку </a:t>
            </a:r>
            <a:r>
              <a:rPr sz="1800" spc="-10" dirty="0">
                <a:latin typeface="Calibri"/>
                <a:cs typeface="Calibri"/>
              </a:rPr>
              <a:t>проведения.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069721" y="1469136"/>
          <a:ext cx="10286365" cy="43985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40650"/>
                <a:gridCol w="2545715"/>
              </a:tblGrid>
              <a:tr h="45008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4–8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классах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(в штатном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режиме)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40970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19.03.2024</a:t>
                      </a:r>
                      <a:r>
                        <a:rPr sz="18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–17.05.2024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535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традиционной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форме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классах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предметам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основе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случайного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выбора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68580">
                        <a:lnSpc>
                          <a:spcPts val="2075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С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контролем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объективности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результатов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4-6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классах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по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предметам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«Русский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язык»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«Математика»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95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19.03.2024</a:t>
                      </a:r>
                      <a:r>
                        <a:rPr sz="18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–20.04.2024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63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529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5-8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классах (в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компьютерной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форме)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04.04.2024</a:t>
                      </a:r>
                      <a:r>
                        <a:rPr sz="18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17.04.2024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529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Резервный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день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выполнения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работ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компьютерной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форме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5-8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классах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18.04.2024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542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ВПР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11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классах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(в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режиме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апробации)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01.03.2024</a:t>
                      </a:r>
                      <a:r>
                        <a:rPr sz="18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22.03.2024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10590">
                <a:tc>
                  <a:txBody>
                    <a:bodyPr/>
                    <a:lstStyle/>
                    <a:p>
                      <a:pPr marL="68580" marR="284480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Единая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проверочная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работа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по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социально-гуманитарным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предметам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с 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контролем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объективности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результатов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компьютерной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форме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11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классах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Calibri"/>
                          <a:cs typeface="Calibri"/>
                        </a:rPr>
                        <a:t>11.03.2024</a:t>
                      </a:r>
                      <a:r>
                        <a:rPr sz="18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Calibri"/>
                          <a:cs typeface="Calibri"/>
                        </a:rPr>
                        <a:t>16.03.2024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086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Резервный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день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выполнения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единой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проверочной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работы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11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классах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18.03.2024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1943</Words>
  <Application>Microsoft Office PowerPoint</Application>
  <PresentationFormat>Произвольный</PresentationFormat>
  <Paragraphs>290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Презентация PowerPoint</vt:lpstr>
      <vt:lpstr>ВСЕРОССИЙСКИЕ ПРОВЕРОЧНЫЕ РАБОТЫ    2/18</vt:lpstr>
      <vt:lpstr>ПОДГОТОВКА И ПРОВЕДЕНИЕ ВПР</vt:lpstr>
      <vt:lpstr>СПЕЦИАЛИСТЫ,  УЧАСТВУЮЩИЕ В ПРОВЕДЕНИИ ВПР</vt:lpstr>
      <vt:lpstr>УЧАСТНИКИ ВПР</vt:lpstr>
      <vt:lpstr>УЧАСТНИКИ ВПР</vt:lpstr>
      <vt:lpstr>ВПР В 6 - 8 КЛАССАХ ПО ПРЕДМЕТАМ НА ОСНОВЕ СЛУЧАЙНОГО   ВЫБОРА  7/18</vt:lpstr>
      <vt:lpstr>ПРОВЕДЕНИЕ ВПР В 4-8 И 11 КЛАССАХ</vt:lpstr>
      <vt:lpstr>СРОКИ ПРОВЕДЕНИЯ ВПР В 4-8 И 11 КЛАССАХ</vt:lpstr>
      <vt:lpstr>ФОРМИРОВАНИЕ ЗАЯВКИ НА УЧАСТИЕ ВПР     10/18</vt:lpstr>
      <vt:lpstr>ПРОВЕДЕНИЕ ВПР В КОМПЬЮТЕРНОЙ ФОРМЕ     11/18</vt:lpstr>
      <vt:lpstr>ПРОВЕДЕНИЕ ВПР ПО БИОЛОГИИ В 6, 7 И 8 КЛАССАХ     12/18</vt:lpstr>
      <vt:lpstr>ВПР ОСНОВНЫЕ ЭТАПЫ ПРОВЕДЕНИЯ    13/18</vt:lpstr>
      <vt:lpstr>ОРГАНИЗАЦИЯ ВЫБОРОЧНОГО ПРОВЕДЕНИЯ ВПР</vt:lpstr>
      <vt:lpstr>ОРГАНИЗАЦИЯ ВЫБОРОЧНОГО ПРОВЕДЕНИЯ ВПР</vt:lpstr>
      <vt:lpstr>ВСЕРОССИЙСКИЕ ПРОВЕРОЧНЫЕ РАБОТЫ</vt:lpstr>
      <vt:lpstr>ПОЛУЧЕНИЕ РЕЗУЛЬТАТОВ     17/18</vt:lpstr>
      <vt:lpstr>ПРИСТАЛЬНОЕ ВНИМАНИЕ     18/18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ФИОКО</dc:creator>
  <cp:lastModifiedBy>Пользователь</cp:lastModifiedBy>
  <cp:revision>10</cp:revision>
  <dcterms:created xsi:type="dcterms:W3CDTF">2024-02-19T13:05:13Z</dcterms:created>
  <dcterms:modified xsi:type="dcterms:W3CDTF">2024-02-28T11:26:23Z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2024-02-19T00:00:00Z</vt:filetime>
  </property>
</Properties>
</file>